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9.xml" ContentType="application/vnd.openxmlformats-officedocument.presentationml.slideMaster+xml"/>
  <Override PartName="/ppt/slideMasters/slideMaster8.xml" ContentType="application/vnd.openxmlformats-officedocument.presentationml.slideMaster+xml"/>
  <Override PartName="/ppt/slideMasters/slideMaster7.xml" ContentType="application/vnd.openxmlformats-officedocument.presentationml.slideMaster+xml"/>
  <Override PartName="/ppt/slideMasters/slideMaster6.xml" ContentType="application/vnd.openxmlformats-officedocument.presentationml.slideMaster+xml"/>
  <Override PartName="/ppt/slideMasters/slideMaster5.xml" ContentType="application/vnd.openxmlformats-officedocument.presentationml.slideMaster+xml"/>
  <Override PartName="/ppt/slideMasters/slideMaster21.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18.xml" ContentType="application/vnd.openxmlformats-officedocument.presentationml.slideMaster+xml"/>
  <Override PartName="/ppt/slideMasters/slideMaster17.xml" ContentType="application/vnd.openxmlformats-officedocument.presentationml.slideMaster+xml"/>
  <Override PartName="/ppt/slideMasters/slideMaster16.xml" ContentType="application/vnd.openxmlformats-officedocument.presentationml.slideMaster+xml"/>
  <Override PartName="/ppt/slideMasters/slideMaster4.xml" ContentType="application/vnd.openxmlformats-officedocument.presentationml.slideMaster+xml"/>
  <Override PartName="/ppt/slideMasters/slideMaster15.xml" ContentType="application/vnd.openxmlformats-officedocument.presentationml.slideMaster+xml"/>
  <Override PartName="/ppt/slideMasters/slideMaster3.xml" ContentType="application/vnd.openxmlformats-officedocument.presentationml.slideMaster+xml"/>
  <Override PartName="/ppt/slideMasters/_rels/slideMaster4.xml.rels" ContentType="application/vnd.openxmlformats-package.relationships+xml"/>
  <Override PartName="/ppt/slideMasters/_rels/slideMaster15.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xml.rels" ContentType="application/vnd.openxmlformats-package.relationships+xml"/>
  <Override PartName="/ppt/slideMasters/_rels/slideMaster1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9.xml.rels" ContentType="application/vnd.openxmlformats-package.relationships+xml"/>
  <Override PartName="/ppt/slideMasters/_rels/slideMaster8.xml.rels" ContentType="application/vnd.openxmlformats-package.relationships+xml"/>
  <Override PartName="/ppt/slideMasters/_rels/slideMaster21.xml.rels" ContentType="application/vnd.openxmlformats-package.relationships+xml"/>
  <Override PartName="/ppt/slideMasters/_rels/slideMaster19.xml.rels" ContentType="application/vnd.openxmlformats-package.relationships+xml"/>
  <Override PartName="/ppt/slideMasters/_rels/slideMaster7.xml.rels" ContentType="application/vnd.openxmlformats-package.relationships+xml"/>
  <Override PartName="/ppt/slideMasters/_rels/slideMaster20.xml.rels" ContentType="application/vnd.openxmlformats-package.relationships+xml"/>
  <Override PartName="/ppt/slideMasters/_rels/slideMaster18.xml.rels" ContentType="application/vnd.openxmlformats-package.relationships+xml"/>
  <Override PartName="/ppt/slideMasters/_rels/slideMaster6.xml.rels" ContentType="application/vnd.openxmlformats-package.relationships+xml"/>
  <Override PartName="/ppt/slideMasters/_rels/slideMaster17.xml.rels" ContentType="application/vnd.openxmlformats-package.relationships+xml"/>
  <Override PartName="/ppt/slideMasters/_rels/slideMaster5.xml.rels" ContentType="application/vnd.openxmlformats-package.relationships+xml"/>
  <Override PartName="/ppt/slideMasters/_rels/slideMaster16.xml.rels" ContentType="application/vnd.openxmlformats-package.relationships+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6.xml" ContentType="application/vnd.openxmlformats-officedocument.theme+xml"/>
  <Override PartName="/ppt/theme/theme5.xml" ContentType="application/vnd.openxmlformats-officedocument.theme+xml"/>
  <Override PartName="/ppt/theme/theme4.xml" ContentType="application/vnd.openxmlformats-officedocument.theme+xml"/>
  <Override PartName="/ppt/theme/theme13.xml" ContentType="application/vnd.openxmlformats-officedocument.theme+xml"/>
  <Override PartName="/ppt/theme/theme3.xml" ContentType="application/vnd.openxmlformats-officedocument.theme+xml"/>
  <Override PartName="/ppt/theme/theme22.xml" ContentType="application/vnd.openxmlformats-officedocument.theme+xml"/>
  <Override PartName="/ppt/theme/theme21.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18.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15.xml" ContentType="application/vnd.openxmlformats-officedocument.theme+xml"/>
  <Override PartName="/ppt/theme/theme1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2.xml" ContentType="application/vnd.openxmlformats-officedocument.presentationml.slideLayout+xml"/>
  <Override PartName="/ppt/slideLayouts/slideLayout7.xml" ContentType="application/vnd.openxmlformats-officedocument.presentationml.slideLayout+xml"/>
  <Override PartName="/ppt/slideLayouts/slideLayout11.xml" ContentType="application/vnd.openxmlformats-officedocument.presentationml.slideLayout+xml"/>
  <Override PartName="/ppt/slideLayouts/slideLayout6.xml" ContentType="application/vnd.openxmlformats-officedocument.presentationml.slideLayout+xml"/>
  <Override PartName="/ppt/slideLayouts/slideLayout10.xml" ContentType="application/vnd.openxmlformats-officedocument.presentationml.slideLayout+xml"/>
  <Override PartName="/ppt/slideLayouts/slideLayout4.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1.xml" ContentType="application/vnd.openxmlformats-officedocument.presentationml.slideLayout+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2.xml.rels" ContentType="application/vnd.openxmlformats-package.relationships+xml"/>
  <Override PartName="/ppt/slideLayouts/_rels/slideLayout7.xml.rels" ContentType="application/vnd.openxmlformats-package.relationships+xml"/>
  <Override PartName="/ppt/slideLayouts/_rels/slideLayout11.xml.rels" ContentType="application/vnd.openxmlformats-package.relationships+xml"/>
  <Override PartName="/ppt/slideLayouts/_rels/slideLayout6.xml.rels" ContentType="application/vnd.openxmlformats-package.relationships+xml"/>
  <Override PartName="/ppt/slideLayouts/_rels/slideLayout10.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18.xml.rels" ContentType="application/vnd.openxmlformats-package.relationships+xml"/>
  <Override PartName="/ppt/slideLayouts/slideLayout3.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5.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14.png" ContentType="image/png"/>
  <Override PartName="/ppt/media/image5.png" ContentType="image/png"/>
  <Override PartName="/ppt/media/image37.png" ContentType="image/png"/>
  <Override PartName="/ppt/media/image15.png" ContentType="image/png"/>
  <Override PartName="/ppt/media/image6.png" ContentType="image/png"/>
  <Override PartName="/ppt/media/image38.png" ContentType="image/png"/>
  <Override PartName="/ppt/media/image1.png" ContentType="image/png"/>
  <Override PartName="/ppt/media/image33.png" ContentType="image/png"/>
  <Override PartName="/ppt/media/image10.png" ContentType="image/png"/>
  <Override PartName="/ppt/media/image47.png" ContentType="image/png"/>
  <Override PartName="/ppt/media/image16.png" ContentType="image/png"/>
  <Override PartName="/ppt/media/image7.png" ContentType="image/png"/>
  <Override PartName="/ppt/media/image39.png" ContentType="image/png"/>
  <Override PartName="/ppt/media/image41.png" ContentType="image/png"/>
  <Override PartName="/ppt/media/image30.png" ContentType="image/png"/>
  <Override PartName="/ppt/media/image42.png" ContentType="image/png"/>
  <Override PartName="/ppt/media/image31.png" ContentType="image/png"/>
  <Override PartName="/ppt/media/image43.png" ContentType="image/png"/>
  <Override PartName="/ppt/media/image32.png" ContentType="image/png"/>
  <Override PartName="/ppt/media/image44.png" ContentType="image/png"/>
  <Override PartName="/ppt/media/image45.png" ContentType="image/png"/>
  <Override PartName="/ppt/media/image46.png" ContentType="image/png"/>
  <Override PartName="/ppt/media/image50.png" ContentType="image/png"/>
  <Override PartName="/ppt/media/image13.png" ContentType="image/png"/>
  <Override PartName="/ppt/media/image11.png" ContentType="image/png"/>
  <Override PartName="/ppt/media/image48.png" ContentType="image/png"/>
  <Override PartName="/ppt/media/image51.png" ContentType="image/png"/>
  <Override PartName="/ppt/media/image40.png" ContentType="image/png"/>
  <Override PartName="/ppt/media/image52.png" ContentType="image/png"/>
  <Override PartName="/ppt/media/image4.png" ContentType="image/png"/>
  <Override PartName="/ppt/media/image36.png" ContentType="image/png"/>
  <Override PartName="/ppt/media/image9.png" ContentType="image/png"/>
  <Override PartName="/ppt/media/image18.png" ContentType="image/png"/>
  <Override PartName="/ppt/media/image20.png" ContentType="image/png"/>
  <Override PartName="/ppt/media/image49.png" ContentType="image/png"/>
  <Override PartName="/ppt/media/image12.png" ContentType="image/png"/>
  <Override PartName="/ppt/media/image3.png" ContentType="image/png"/>
  <Override PartName="/ppt/media/image35.png" ContentType="image/png"/>
  <Override PartName="/ppt/media/image8.png" ContentType="image/png"/>
  <Override PartName="/ppt/media/image17.png" ContentType="image/png"/>
  <Override PartName="/ppt/media/image2.png" ContentType="image/png"/>
  <Override PartName="/ppt/media/image34.png" ContentType="image/png"/>
  <Override PartName="/ppt/slides/_rels/slide5.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notesSlides/notesSlide14.xml" ContentType="application/vnd.openxmlformats-officedocument.presentationml.notesSlide+xml"/>
  <Override PartName="/ppt/notesSlides/_rels/notesSlide5.xml.rels" ContentType="application/vnd.openxmlformats-package.relationships+xml"/>
  <Override PartName="/ppt/notesSlides/_rels/notesSlide18.xml.rels" ContentType="application/vnd.openxmlformats-package.relationships+xml"/>
  <Override PartName="/ppt/notesSlides/_rels/notesSlide20.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3.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9.xml.rels" ContentType="application/vnd.openxmlformats-package.relationships+xml"/>
  <Override PartName="/ppt/notesSlides/_rels/notesSlide10.xml.rels" ContentType="application/vnd.openxmlformats-package.relationships+xml"/>
  <Override PartName="/ppt/notesSlides/_rels/notesSlide23.xml.rels" ContentType="application/vnd.openxmlformats-package.relationships+xml"/>
  <Override PartName="/ppt/notesSlides/_rels/notesSlide8.xml.rels" ContentType="application/vnd.openxmlformats-package.relationships+xml"/>
  <Override PartName="/ppt/notesSlides/_rels/notesSlide22.xml.rels" ContentType="application/vnd.openxmlformats-package.relationships+xml"/>
  <Override PartName="/ppt/notesSlides/_rels/notesSlide7.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6.xml.rels" ContentType="application/vnd.openxmlformats-package.relationships+xml"/>
  <Override PartName="/ppt/notesSlides/_rels/notesSlide21.xml.rels" ContentType="application/vnd.openxmlformats-package.relationships+xml"/>
  <Override PartName="/ppt/notesSlides/_rels/notesSlide19.xml.rels" ContentType="application/vnd.openxmlformats-package.relationships+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Override PartName="/ppt/notesSlides/notesSlide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Lst>
  <p:notesMasterIdLst>
    <p:notesMasterId r:id="rId23"/>
  </p:notesMasterIdLst>
  <p:sldIdLst>
    <p:sldId id="256" r:id="rId24"/>
    <p:sldId id="257" r:id="rId25"/>
    <p:sldId id="258" r:id="rId26"/>
    <p:sldId id="259" r:id="rId27"/>
    <p:sldId id="260" r:id="rId28"/>
    <p:sldId id="261" r:id="rId29"/>
    <p:sldId id="262" r:id="rId30"/>
    <p:sldId id="263" r:id="rId31"/>
    <p:sldId id="264" r:id="rId32"/>
    <p:sldId id="265" r:id="rId33"/>
    <p:sldId id="266" r:id="rId34"/>
    <p:sldId id="267" r:id="rId35"/>
    <p:sldId id="268" r:id="rId36"/>
    <p:sldId id="269" r:id="rId37"/>
    <p:sldId id="270" r:id="rId38"/>
    <p:sldId id="271" r:id="rId39"/>
    <p:sldId id="272" r:id="rId40"/>
    <p:sldId id="273" r:id="rId41"/>
    <p:sldId id="274" r:id="rId42"/>
    <p:sldId id="275" r:id="rId43"/>
    <p:sldId id="276" r:id="rId44"/>
    <p:sldId id="277" r:id="rId45"/>
    <p:sldId id="278" r:id="rId46"/>
    <p:sldId id="279" r:id="rId47"/>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notesMaster" Target="notesMasters/notesMaster1.xml"/><Relationship Id="rId24" Type="http://schemas.openxmlformats.org/officeDocument/2006/relationships/slide" Target="slides/slide1.xml"/><Relationship Id="rId25" Type="http://schemas.openxmlformats.org/officeDocument/2006/relationships/slide" Target="slides/slide2.xml"/><Relationship Id="rId26" Type="http://schemas.openxmlformats.org/officeDocument/2006/relationships/slide" Target="slides/slide3.xml"/><Relationship Id="rId27" Type="http://schemas.openxmlformats.org/officeDocument/2006/relationships/slide" Target="slides/slide4.xml"/><Relationship Id="rId28" Type="http://schemas.openxmlformats.org/officeDocument/2006/relationships/slide" Target="slides/slide5.xml"/><Relationship Id="rId29" Type="http://schemas.openxmlformats.org/officeDocument/2006/relationships/slide" Target="slides/slide6.xml"/><Relationship Id="rId30" Type="http://schemas.openxmlformats.org/officeDocument/2006/relationships/slide" Target="slides/slide7.xml"/><Relationship Id="rId31" Type="http://schemas.openxmlformats.org/officeDocument/2006/relationships/slide" Target="slides/slide8.xml"/><Relationship Id="rId32" Type="http://schemas.openxmlformats.org/officeDocument/2006/relationships/slide" Target="slides/slide9.xml"/><Relationship Id="rId33" Type="http://schemas.openxmlformats.org/officeDocument/2006/relationships/slide" Target="slides/slide10.xml"/><Relationship Id="rId34" Type="http://schemas.openxmlformats.org/officeDocument/2006/relationships/slide" Target="slides/slide11.xml"/><Relationship Id="rId35" Type="http://schemas.openxmlformats.org/officeDocument/2006/relationships/slide" Target="slides/slide12.xml"/><Relationship Id="rId36" Type="http://schemas.openxmlformats.org/officeDocument/2006/relationships/slide" Target="slides/slide13.xml"/><Relationship Id="rId37" Type="http://schemas.openxmlformats.org/officeDocument/2006/relationships/slide" Target="slides/slide14.xml"/><Relationship Id="rId38" Type="http://schemas.openxmlformats.org/officeDocument/2006/relationships/slide" Target="slides/slide15.xml"/><Relationship Id="rId39" Type="http://schemas.openxmlformats.org/officeDocument/2006/relationships/slide" Target="slides/slide16.xml"/><Relationship Id="rId40" Type="http://schemas.openxmlformats.org/officeDocument/2006/relationships/slide" Target="slides/slide17.xml"/><Relationship Id="rId41" Type="http://schemas.openxmlformats.org/officeDocument/2006/relationships/slide" Target="slides/slide18.xml"/><Relationship Id="rId42" Type="http://schemas.openxmlformats.org/officeDocument/2006/relationships/slide" Target="slides/slide19.xml"/><Relationship Id="rId43" Type="http://schemas.openxmlformats.org/officeDocument/2006/relationships/slide" Target="slides/slide20.xml"/><Relationship Id="rId44" Type="http://schemas.openxmlformats.org/officeDocument/2006/relationships/slide" Target="slides/slide21.xml"/><Relationship Id="rId45" Type="http://schemas.openxmlformats.org/officeDocument/2006/relationships/slide" Target="slides/slide22.xml"/><Relationship Id="rId46" Type="http://schemas.openxmlformats.org/officeDocument/2006/relationships/slide" Target="slides/slide23.xml"/><Relationship Id="rId47" Type="http://schemas.openxmlformats.org/officeDocument/2006/relationships/slide" Target="slides/slide24.xml"/><Relationship Id="rId48"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2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es-CL" sz="1800" strike="noStrike" u="none">
                <a:solidFill>
                  <a:schemeClr val="dk1"/>
                </a:solidFill>
                <a:uFillTx/>
                <a:latin typeface="Calibri"/>
              </a:rPr>
              <a:t>Click to move the slide</a:t>
            </a:r>
            <a:endParaRPr b="0" lang="es-CL" sz="1800" strike="noStrike" u="none">
              <a:solidFill>
                <a:schemeClr val="dk1"/>
              </a:solidFill>
              <a:uFillTx/>
              <a:latin typeface="Calibri"/>
            </a:endParaRPr>
          </a:p>
        </p:txBody>
      </p:sp>
      <p:sp>
        <p:nvSpPr>
          <p:cNvPr id="8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Click to edit the notes format</a:t>
            </a:r>
            <a:endParaRPr b="0" lang="en-US" sz="2000" strike="noStrike" u="none">
              <a:solidFill>
                <a:srgbClr val="000000"/>
              </a:solidFill>
              <a:uFillTx/>
              <a:latin typeface="Arial"/>
            </a:endParaRPr>
          </a:p>
        </p:txBody>
      </p:sp>
      <p:sp>
        <p:nvSpPr>
          <p:cNvPr id="8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&lt;header&gt;</a:t>
            </a:r>
            <a:endParaRPr b="0" lang="en-US" sz="1400" strike="noStrike" u="none">
              <a:solidFill>
                <a:srgbClr val="000000"/>
              </a:solidFill>
              <a:uFillTx/>
              <a:latin typeface="Times New Roman"/>
            </a:endParaRPr>
          </a:p>
        </p:txBody>
      </p:sp>
      <p:sp>
        <p:nvSpPr>
          <p:cNvPr id="83"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
        <p:nvSpPr>
          <p:cNvPr id="84"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85"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6CB404FA-8372-41E0-9909-CDC62ABBA7EE}" type="slidenum">
              <a:rPr b="0" lang="en-US" sz="1400" strike="noStrike" u="none">
                <a:solidFill>
                  <a:srgbClr val="000000"/>
                </a:solidFill>
                <a:uFillTx/>
                <a:latin typeface="Times New Roman"/>
              </a:rPr>
              <a:t>&lt;number&gt;</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sldImg"/>
          </p:nvPr>
        </p:nvSpPr>
        <p:spPr>
          <a:xfrm>
            <a:off x="0" y="0"/>
            <a:ext cx="0" cy="0"/>
          </a:xfrm>
          <a:prstGeom prst="rect">
            <a:avLst/>
          </a:prstGeom>
          <a:ln w="0">
            <a:noFill/>
          </a:ln>
        </p:spPr>
      </p:sp>
      <p:sp>
        <p:nvSpPr>
          <p:cNvPr id="31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20" name="PlaceHolder 3"/>
          <p:cNvSpPr>
            <a:spLocks noGrp="1"/>
          </p:cNvSpPr>
          <p:nvPr>
            <p:ph type="sldNum" idx="4"/>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0DDBED7B-9C85-47F0-8776-DA6E9792E1E2}"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sldImg"/>
          </p:nvPr>
        </p:nvSpPr>
        <p:spPr>
          <a:xfrm>
            <a:off x="0" y="0"/>
            <a:ext cx="0" cy="0"/>
          </a:xfrm>
          <a:prstGeom prst="rect">
            <a:avLst/>
          </a:prstGeom>
          <a:ln w="0">
            <a:noFill/>
          </a:ln>
        </p:spPr>
      </p:sp>
      <p:sp>
        <p:nvSpPr>
          <p:cNvPr id="34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44" name="PlaceHolder 3"/>
          <p:cNvSpPr>
            <a:spLocks noGrp="1"/>
          </p:cNvSpPr>
          <p:nvPr>
            <p:ph type="sldNum" idx="12"/>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C2B6AC94-97FF-4952-BEE8-7948E80A2C97}"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sldImg"/>
          </p:nvPr>
        </p:nvSpPr>
        <p:spPr>
          <a:xfrm>
            <a:off x="0" y="0"/>
            <a:ext cx="0" cy="0"/>
          </a:xfrm>
          <a:prstGeom prst="rect">
            <a:avLst/>
          </a:prstGeom>
          <a:ln w="0">
            <a:noFill/>
          </a:ln>
        </p:spPr>
      </p:sp>
      <p:sp>
        <p:nvSpPr>
          <p:cNvPr id="34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47" name="PlaceHolder 3"/>
          <p:cNvSpPr>
            <a:spLocks noGrp="1"/>
          </p:cNvSpPr>
          <p:nvPr>
            <p:ph type="sldNum" idx="13"/>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3F0CB6A8-7428-4935-B794-528F6E05C9BF}"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sldImg"/>
          </p:nvPr>
        </p:nvSpPr>
        <p:spPr>
          <a:xfrm>
            <a:off x="0" y="0"/>
            <a:ext cx="0" cy="0"/>
          </a:xfrm>
          <a:prstGeom prst="rect">
            <a:avLst/>
          </a:prstGeom>
          <a:ln w="0">
            <a:noFill/>
          </a:ln>
        </p:spPr>
      </p:sp>
      <p:sp>
        <p:nvSpPr>
          <p:cNvPr id="34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50" name="PlaceHolder 3"/>
          <p:cNvSpPr>
            <a:spLocks noGrp="1"/>
          </p:cNvSpPr>
          <p:nvPr>
            <p:ph type="sldNum" idx="14"/>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A979BCD5-D123-4A52-B9D3-2E1F1719FEC2}"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sldImg"/>
          </p:nvPr>
        </p:nvSpPr>
        <p:spPr>
          <a:xfrm>
            <a:off x="0" y="0"/>
            <a:ext cx="0" cy="0"/>
          </a:xfrm>
          <a:prstGeom prst="rect">
            <a:avLst/>
          </a:prstGeom>
          <a:ln w="0">
            <a:noFill/>
          </a:ln>
        </p:spPr>
      </p:sp>
      <p:sp>
        <p:nvSpPr>
          <p:cNvPr id="35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53" name="PlaceHolder 3"/>
          <p:cNvSpPr>
            <a:spLocks noGrp="1"/>
          </p:cNvSpPr>
          <p:nvPr>
            <p:ph type="sldNum" idx="15"/>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0FA39B99-2DB4-429D-9DC0-EA255B68009D}"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sldImg"/>
          </p:nvPr>
        </p:nvSpPr>
        <p:spPr>
          <a:xfrm>
            <a:off x="0" y="0"/>
            <a:ext cx="0" cy="0"/>
          </a:xfrm>
          <a:prstGeom prst="rect">
            <a:avLst/>
          </a:prstGeom>
          <a:ln w="0">
            <a:noFill/>
          </a:ln>
        </p:spPr>
      </p:sp>
      <p:sp>
        <p:nvSpPr>
          <p:cNvPr id="35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56" name="PlaceHolder 3"/>
          <p:cNvSpPr>
            <a:spLocks noGrp="1"/>
          </p:cNvSpPr>
          <p:nvPr>
            <p:ph type="sldNum" idx="16"/>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97220629-5122-4545-8D4F-5E7B25923355}"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PlaceHolder 1"/>
          <p:cNvSpPr>
            <a:spLocks noGrp="1"/>
          </p:cNvSpPr>
          <p:nvPr>
            <p:ph type="sldImg"/>
          </p:nvPr>
        </p:nvSpPr>
        <p:spPr>
          <a:xfrm>
            <a:off x="0" y="0"/>
            <a:ext cx="0" cy="0"/>
          </a:xfrm>
          <a:prstGeom prst="rect">
            <a:avLst/>
          </a:prstGeom>
          <a:ln w="0">
            <a:noFill/>
          </a:ln>
        </p:spPr>
      </p:sp>
      <p:sp>
        <p:nvSpPr>
          <p:cNvPr id="35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59" name="PlaceHolder 3"/>
          <p:cNvSpPr>
            <a:spLocks noGrp="1"/>
          </p:cNvSpPr>
          <p:nvPr>
            <p:ph type="sldNum" idx="17"/>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3FA76EFA-8882-4113-9FDD-04CEB6C06D0B}"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PlaceHolder 1"/>
          <p:cNvSpPr>
            <a:spLocks noGrp="1"/>
          </p:cNvSpPr>
          <p:nvPr>
            <p:ph type="sldImg"/>
          </p:nvPr>
        </p:nvSpPr>
        <p:spPr>
          <a:xfrm>
            <a:off x="0" y="0"/>
            <a:ext cx="0" cy="0"/>
          </a:xfrm>
          <a:prstGeom prst="rect">
            <a:avLst/>
          </a:prstGeom>
          <a:ln w="0">
            <a:noFill/>
          </a:ln>
        </p:spPr>
      </p:sp>
      <p:sp>
        <p:nvSpPr>
          <p:cNvPr id="36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62" name="PlaceHolder 3"/>
          <p:cNvSpPr>
            <a:spLocks noGrp="1"/>
          </p:cNvSpPr>
          <p:nvPr>
            <p:ph type="sldNum" idx="18"/>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FB502DA7-6B8A-42E2-945D-4B08D52A7FCF}"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PlaceHolder 1"/>
          <p:cNvSpPr>
            <a:spLocks noGrp="1"/>
          </p:cNvSpPr>
          <p:nvPr>
            <p:ph type="sldImg"/>
          </p:nvPr>
        </p:nvSpPr>
        <p:spPr>
          <a:xfrm>
            <a:off x="0" y="0"/>
            <a:ext cx="0" cy="0"/>
          </a:xfrm>
          <a:prstGeom prst="rect">
            <a:avLst/>
          </a:prstGeom>
          <a:ln w="0">
            <a:noFill/>
          </a:ln>
        </p:spPr>
      </p:sp>
      <p:sp>
        <p:nvSpPr>
          <p:cNvPr id="36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65" name="PlaceHolder 3"/>
          <p:cNvSpPr>
            <a:spLocks noGrp="1"/>
          </p:cNvSpPr>
          <p:nvPr>
            <p:ph type="sldNum" idx="19"/>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9B00B081-02D4-40B0-8A19-C24E80AA12CA}"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PlaceHolder 1"/>
          <p:cNvSpPr>
            <a:spLocks noGrp="1"/>
          </p:cNvSpPr>
          <p:nvPr>
            <p:ph type="sldImg"/>
          </p:nvPr>
        </p:nvSpPr>
        <p:spPr>
          <a:xfrm>
            <a:off x="0" y="0"/>
            <a:ext cx="0" cy="0"/>
          </a:xfrm>
          <a:prstGeom prst="rect">
            <a:avLst/>
          </a:prstGeom>
          <a:ln w="0">
            <a:noFill/>
          </a:ln>
        </p:spPr>
      </p:sp>
      <p:sp>
        <p:nvSpPr>
          <p:cNvPr id="36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68" name="PlaceHolder 3"/>
          <p:cNvSpPr>
            <a:spLocks noGrp="1"/>
          </p:cNvSpPr>
          <p:nvPr>
            <p:ph type="sldNum" idx="20"/>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335A20D2-7FA4-4B37-AB3A-08FD88DD595E}"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PlaceHolder 1"/>
          <p:cNvSpPr>
            <a:spLocks noGrp="1"/>
          </p:cNvSpPr>
          <p:nvPr>
            <p:ph type="sldImg"/>
          </p:nvPr>
        </p:nvSpPr>
        <p:spPr>
          <a:xfrm>
            <a:off x="0" y="0"/>
            <a:ext cx="0" cy="0"/>
          </a:xfrm>
          <a:prstGeom prst="rect">
            <a:avLst/>
          </a:prstGeom>
          <a:ln w="0">
            <a:noFill/>
          </a:ln>
        </p:spPr>
      </p:sp>
      <p:sp>
        <p:nvSpPr>
          <p:cNvPr id="37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71" name="PlaceHolder 3"/>
          <p:cNvSpPr>
            <a:spLocks noGrp="1"/>
          </p:cNvSpPr>
          <p:nvPr>
            <p:ph type="sldNum" idx="21"/>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16CB1A9D-7E6B-4717-BC1F-076B0D6E4C65}"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2" name="PlaceHolder 1"/>
          <p:cNvSpPr>
            <a:spLocks noGrp="1"/>
          </p:cNvSpPr>
          <p:nvPr>
            <p:ph type="sldImg"/>
          </p:nvPr>
        </p:nvSpPr>
        <p:spPr>
          <a:xfrm>
            <a:off x="0" y="0"/>
            <a:ext cx="0" cy="0"/>
          </a:xfrm>
          <a:prstGeom prst="rect">
            <a:avLst/>
          </a:prstGeom>
          <a:ln w="0">
            <a:noFill/>
          </a:ln>
        </p:spPr>
      </p:sp>
      <p:sp>
        <p:nvSpPr>
          <p:cNvPr id="37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74" name="PlaceHolder 3"/>
          <p:cNvSpPr>
            <a:spLocks noGrp="1"/>
          </p:cNvSpPr>
          <p:nvPr>
            <p:ph type="sldNum" idx="22"/>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3E5EEFBD-EE8E-4B66-ABF1-F7B24A037C14}"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5" name="PlaceHolder 1"/>
          <p:cNvSpPr>
            <a:spLocks noGrp="1"/>
          </p:cNvSpPr>
          <p:nvPr>
            <p:ph type="sldImg"/>
          </p:nvPr>
        </p:nvSpPr>
        <p:spPr>
          <a:xfrm>
            <a:off x="0" y="0"/>
            <a:ext cx="0" cy="0"/>
          </a:xfrm>
          <a:prstGeom prst="rect">
            <a:avLst/>
          </a:prstGeom>
          <a:ln w="0">
            <a:noFill/>
          </a:ln>
        </p:spPr>
      </p:sp>
      <p:sp>
        <p:nvSpPr>
          <p:cNvPr id="37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77" name="PlaceHolder 3"/>
          <p:cNvSpPr>
            <a:spLocks noGrp="1"/>
          </p:cNvSpPr>
          <p:nvPr>
            <p:ph type="sldNum" idx="23"/>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6F37BBDC-2778-4193-9F64-67B16786E289}"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PlaceHolder 1"/>
          <p:cNvSpPr>
            <a:spLocks noGrp="1"/>
          </p:cNvSpPr>
          <p:nvPr>
            <p:ph type="sldImg"/>
          </p:nvPr>
        </p:nvSpPr>
        <p:spPr>
          <a:xfrm>
            <a:off x="0" y="0"/>
            <a:ext cx="0" cy="0"/>
          </a:xfrm>
          <a:prstGeom prst="rect">
            <a:avLst/>
          </a:prstGeom>
          <a:ln w="0">
            <a:noFill/>
          </a:ln>
        </p:spPr>
      </p:sp>
      <p:sp>
        <p:nvSpPr>
          <p:cNvPr id="37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80" name="PlaceHolder 3"/>
          <p:cNvSpPr>
            <a:spLocks noGrp="1"/>
          </p:cNvSpPr>
          <p:nvPr>
            <p:ph type="sldNum" idx="24"/>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0E7013E1-CC46-4B51-971C-71AF396E4E0F}"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PlaceHolder 1"/>
          <p:cNvSpPr>
            <a:spLocks noGrp="1"/>
          </p:cNvSpPr>
          <p:nvPr>
            <p:ph type="sldImg"/>
          </p:nvPr>
        </p:nvSpPr>
        <p:spPr>
          <a:xfrm>
            <a:off x="0" y="0"/>
            <a:ext cx="0" cy="0"/>
          </a:xfrm>
          <a:prstGeom prst="rect">
            <a:avLst/>
          </a:prstGeom>
          <a:ln w="0">
            <a:noFill/>
          </a:ln>
        </p:spPr>
      </p:sp>
      <p:sp>
        <p:nvSpPr>
          <p:cNvPr id="38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83" name="PlaceHolder 3"/>
          <p:cNvSpPr>
            <a:spLocks noGrp="1"/>
          </p:cNvSpPr>
          <p:nvPr>
            <p:ph type="sldNum" idx="25"/>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6EC6ADC4-FCA4-4990-9481-25024A582E9F}"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sldImg"/>
          </p:nvPr>
        </p:nvSpPr>
        <p:spPr>
          <a:xfrm>
            <a:off x="0" y="0"/>
            <a:ext cx="0" cy="0"/>
          </a:xfrm>
          <a:prstGeom prst="rect">
            <a:avLst/>
          </a:prstGeom>
          <a:ln w="0">
            <a:noFill/>
          </a:ln>
        </p:spPr>
      </p:sp>
      <p:sp>
        <p:nvSpPr>
          <p:cNvPr id="32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23" name="PlaceHolder 3"/>
          <p:cNvSpPr>
            <a:spLocks noGrp="1"/>
          </p:cNvSpPr>
          <p:nvPr>
            <p:ph type="sldNum" idx="5"/>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A665CC8A-06D9-4B45-A70B-1D84DFC31889}"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sldImg"/>
          </p:nvPr>
        </p:nvSpPr>
        <p:spPr>
          <a:xfrm>
            <a:off x="0" y="0"/>
            <a:ext cx="0" cy="0"/>
          </a:xfrm>
          <a:prstGeom prst="rect">
            <a:avLst/>
          </a:prstGeom>
          <a:ln w="0">
            <a:noFill/>
          </a:ln>
        </p:spPr>
      </p:sp>
      <p:sp>
        <p:nvSpPr>
          <p:cNvPr id="32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26" name="PlaceHolder 3"/>
          <p:cNvSpPr>
            <a:spLocks noGrp="1"/>
          </p:cNvSpPr>
          <p:nvPr>
            <p:ph type="sldNum" idx="6"/>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5A0B756E-A4F8-4B6E-99D2-FCB045B35078}"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sldImg"/>
          </p:nvPr>
        </p:nvSpPr>
        <p:spPr>
          <a:xfrm>
            <a:off x="0" y="0"/>
            <a:ext cx="0" cy="0"/>
          </a:xfrm>
          <a:prstGeom prst="rect">
            <a:avLst/>
          </a:prstGeom>
          <a:ln w="0">
            <a:noFill/>
          </a:ln>
        </p:spPr>
      </p:sp>
      <p:sp>
        <p:nvSpPr>
          <p:cNvPr id="32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29" name="PlaceHolder 3"/>
          <p:cNvSpPr>
            <a:spLocks noGrp="1"/>
          </p:cNvSpPr>
          <p:nvPr>
            <p:ph type="sldNum" idx="7"/>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CA1854E7-190F-4017-9DA7-B97129410768}"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sldImg"/>
          </p:nvPr>
        </p:nvSpPr>
        <p:spPr>
          <a:xfrm>
            <a:off x="0" y="0"/>
            <a:ext cx="0" cy="0"/>
          </a:xfrm>
          <a:prstGeom prst="rect">
            <a:avLst/>
          </a:prstGeom>
          <a:ln w="0">
            <a:noFill/>
          </a:ln>
        </p:spPr>
      </p:sp>
      <p:sp>
        <p:nvSpPr>
          <p:cNvPr id="33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32" name="PlaceHolder 3"/>
          <p:cNvSpPr>
            <a:spLocks noGrp="1"/>
          </p:cNvSpPr>
          <p:nvPr>
            <p:ph type="sldNum" idx="8"/>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FEAF50B9-62B8-4551-BAB2-23D6EC6F4081}"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sldImg"/>
          </p:nvPr>
        </p:nvSpPr>
        <p:spPr>
          <a:xfrm>
            <a:off x="0" y="0"/>
            <a:ext cx="0" cy="0"/>
          </a:xfrm>
          <a:prstGeom prst="rect">
            <a:avLst/>
          </a:prstGeom>
          <a:ln w="0">
            <a:noFill/>
          </a:ln>
        </p:spPr>
      </p:sp>
      <p:sp>
        <p:nvSpPr>
          <p:cNvPr id="33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35" name="PlaceHolder 3"/>
          <p:cNvSpPr>
            <a:spLocks noGrp="1"/>
          </p:cNvSpPr>
          <p:nvPr>
            <p:ph type="sldNum" idx="9"/>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B51A88D8-DCBB-465A-AB7D-00F1096A6460}"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sldImg"/>
          </p:nvPr>
        </p:nvSpPr>
        <p:spPr>
          <a:xfrm>
            <a:off x="0" y="0"/>
            <a:ext cx="0" cy="0"/>
          </a:xfrm>
          <a:prstGeom prst="rect">
            <a:avLst/>
          </a:prstGeom>
          <a:ln w="0">
            <a:noFill/>
          </a:ln>
        </p:spPr>
      </p:sp>
      <p:sp>
        <p:nvSpPr>
          <p:cNvPr id="33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38" name="PlaceHolder 3"/>
          <p:cNvSpPr>
            <a:spLocks noGrp="1"/>
          </p:cNvSpPr>
          <p:nvPr>
            <p:ph type="sldNum" idx="10"/>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D5E2D791-79A5-49F1-9850-669383C0F8B0}"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sldImg"/>
          </p:nvPr>
        </p:nvSpPr>
        <p:spPr>
          <a:xfrm>
            <a:off x="0" y="0"/>
            <a:ext cx="0" cy="0"/>
          </a:xfrm>
          <a:prstGeom prst="rect">
            <a:avLst/>
          </a:prstGeom>
          <a:ln w="0">
            <a:noFill/>
          </a:ln>
        </p:spPr>
      </p:sp>
      <p:sp>
        <p:nvSpPr>
          <p:cNvPr id="34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41" name="PlaceHolder 3"/>
          <p:cNvSpPr>
            <a:spLocks noGrp="1"/>
          </p:cNvSpPr>
          <p:nvPr>
            <p:ph type="sldNum" idx="11"/>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3B10DD1E-C05E-4090-98BC-72DAE9D565E9}"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7 master">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8 master">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9 master">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0 master">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9 master">
    <p:spTree>
      <p:nvGrpSpPr>
        <p:cNvPr id="1" name=""/>
        <p:cNvGrpSpPr/>
        <p:nvPr/>
      </p:nvGrpSpPr>
      <p:grpSpPr>
        <a:xfrm>
          <a:off x="0" y="0"/>
          <a:ext cx="0" cy="0"/>
          <a:chOff x="0" y="0"/>
          <a:chExt cx="0" cy="0"/>
        </a:xfrm>
      </p:grpSpPr>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7 master">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8 master">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0 master">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1 master">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2 master">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3 master">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4 master">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5 master">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6 master">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3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3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3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3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4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4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4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4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4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5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5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5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5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5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6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6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4"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6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6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8"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6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7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7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a:t>
            </a:r>
            <a:r>
              <a:rPr b="0" lang="es-CL" sz="1800" strike="noStrike" u="none">
                <a:solidFill>
                  <a:schemeClr val="dk1"/>
                </a:solidFill>
                <a:uFillTx/>
                <a:latin typeface="Calibri"/>
              </a:rPr>
              <a:t>title text format</a:t>
            </a:r>
            <a:endParaRPr b="0" lang="es-CL" sz="1800" strike="noStrike" u="none">
              <a:solidFill>
                <a:schemeClr val="dk1"/>
              </a:solidFill>
              <a:uFillTx/>
              <a:latin typeface="Calibri"/>
            </a:endParaRPr>
          </a:p>
        </p:txBody>
      </p:sp>
      <p:sp>
        <p:nvSpPr>
          <p:cNvPr id="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2"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7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7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7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7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7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7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89"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2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2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3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2.xml"/><Relationship Id="rId4"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4.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slideLayout" Target="../slideLayouts/slideLayout2.xml"/><Relationship Id="rId8"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png"/><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slideLayout" Target="../slideLayouts/slideLayout3.xml"/><Relationship Id="rId7"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slideLayout" Target="../slideLayouts/slideLayout4.xml"/><Relationship Id="rId4"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4.png"/><Relationship Id="rId3" Type="http://schemas.openxmlformats.org/officeDocument/2006/relationships/slideLayout" Target="../slideLayouts/slideLayout6.xml"/><Relationship Id="rId4"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slideLayout" Target="../slideLayouts/slideLayout7.xml"/><Relationship Id="rId7"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8.xml"/><Relationship Id="rId5"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png"/><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slideLayout" Target="../slideLayouts/slideLayout9.xml"/><Relationship Id="rId6"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png"/><Relationship Id="rId3" Type="http://schemas.openxmlformats.org/officeDocument/2006/relationships/image" Target="../media/image49.png"/><Relationship Id="rId4" Type="http://schemas.openxmlformats.org/officeDocument/2006/relationships/slideLayout" Target="../slideLayouts/slideLayout10.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1.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2.xml"/>
</Relationships>
</file>

<file path=ppt/slides/_rels/slide20.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1.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0.png"/><Relationship Id="rId3" Type="http://schemas.openxmlformats.org/officeDocument/2006/relationships/slideLayout" Target="../slideLayouts/slideLayout13.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1.png"/><Relationship Id="rId3" Type="http://schemas.openxmlformats.org/officeDocument/2006/relationships/slideLayout" Target="../slideLayouts/slideLayout14.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52.png"/><Relationship Id="rId3" Type="http://schemas.openxmlformats.org/officeDocument/2006/relationships/slideLayout" Target="../slideLayouts/slideLayout14.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4.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5.xml"/><Relationship Id="rId3"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6.xml"/><Relationship Id="rId3"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4.png"/><Relationship Id="rId6" Type="http://schemas.openxmlformats.org/officeDocument/2006/relationships/slideLayout" Target="../slideLayouts/slideLayout17.xml"/><Relationship Id="rId7"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8.xml"/><Relationship Id="rId4"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4.png"/><Relationship Id="rId3" Type="http://schemas.openxmlformats.org/officeDocument/2006/relationships/slideLayout" Target="../slideLayouts/slideLayout19.xml"/><Relationship Id="rId4"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0.xml"/><Relationship Id="rId3"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slideLayout" Target="../slideLayouts/slideLayout21.xml"/><Relationship Id="rId11"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6" name="Image 0" descr="preencoded.png"/>
          <p:cNvPicPr/>
          <p:nvPr/>
        </p:nvPicPr>
        <p:blipFill>
          <a:blip r:embed="rId1"/>
          <a:stretch/>
        </p:blipFill>
        <p:spPr>
          <a:xfrm>
            <a:off x="9144000" y="0"/>
            <a:ext cx="5486040" cy="8229240"/>
          </a:xfrm>
          <a:prstGeom prst="rect">
            <a:avLst/>
          </a:prstGeom>
          <a:noFill/>
          <a:ln w="0">
            <a:noFill/>
          </a:ln>
        </p:spPr>
      </p:pic>
      <p:sp>
        <p:nvSpPr>
          <p:cNvPr id="87" name="Text 0"/>
          <p:cNvSpPr/>
          <p:nvPr/>
        </p:nvSpPr>
        <p:spPr>
          <a:xfrm>
            <a:off x="793800" y="1693800"/>
            <a:ext cx="755604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Gilroy-ExtraBoldItalic Extra Bold"/>
                <a:ea typeface="Gilroy-ExtraBoldItalic Extra Bold"/>
              </a:rPr>
              <a:t>Identificación de Hiperparámetros Clave</a:t>
            </a:r>
            <a:endParaRPr b="0" lang="en-US" sz="4450" strike="noStrike" u="none">
              <a:solidFill>
                <a:srgbClr val="000000"/>
              </a:solidFill>
              <a:uFillTx/>
              <a:latin typeface="Arial"/>
            </a:endParaRPr>
          </a:p>
        </p:txBody>
      </p:sp>
      <p:sp>
        <p:nvSpPr>
          <p:cNvPr id="88" name="Text 1"/>
          <p:cNvSpPr/>
          <p:nvPr/>
        </p:nvSpPr>
        <p:spPr>
          <a:xfrm>
            <a:off x="793800" y="3451320"/>
            <a:ext cx="755604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Antes de aplicar cualquier técnica de búsqueda o ajuste, es fundamental identificar cuáles hiperparámetros tienen mayor impacto en el rendimiento del modelo. Ajustar todos los disponibles sin criterio puede ser costoso e ineficaz.</a:t>
            </a:r>
            <a:endParaRPr b="0" lang="en-US" sz="1750" strike="noStrike" u="none">
              <a:solidFill>
                <a:srgbClr val="000000"/>
              </a:solidFill>
              <a:uFillTx/>
              <a:latin typeface="Arial"/>
            </a:endParaRPr>
          </a:p>
        </p:txBody>
      </p:sp>
      <p:sp>
        <p:nvSpPr>
          <p:cNvPr id="89" name="Text 2"/>
          <p:cNvSpPr/>
          <p:nvPr/>
        </p:nvSpPr>
        <p:spPr>
          <a:xfrm>
            <a:off x="793800" y="4795200"/>
            <a:ext cx="755604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En muchos casos, solo 1 o 2 hiperparámetros explican la mayor parte de la mejora en el desempeño, por lo que detectarlos permite un tuning más eficiente.</a:t>
            </a:r>
            <a:endParaRPr b="0" lang="en-US" sz="1750" strike="noStrike" u="none">
              <a:solidFill>
                <a:srgbClr val="000000"/>
              </a:solidFill>
              <a:uFillTx/>
              <a:latin typeface="Arial"/>
            </a:endParaRPr>
          </a:p>
        </p:txBody>
      </p:sp>
      <p:sp>
        <p:nvSpPr>
          <p:cNvPr id="90" name="Shape 3"/>
          <p:cNvSpPr/>
          <p:nvPr/>
        </p:nvSpPr>
        <p:spPr>
          <a:xfrm>
            <a:off x="793800" y="6156000"/>
            <a:ext cx="362520" cy="362520"/>
          </a:xfrm>
          <a:prstGeom prst="roundRect">
            <a:avLst>
              <a:gd name="adj" fmla="val 25194296"/>
            </a:avLst>
          </a:prstGeom>
          <a:noFill/>
          <a:ln w="762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91" name="Image 1" descr="preencoded.png"/>
          <p:cNvPicPr/>
          <p:nvPr/>
        </p:nvPicPr>
        <p:blipFill>
          <a:blip r:embed="rId2"/>
          <a:stretch/>
        </p:blipFill>
        <p:spPr>
          <a:xfrm>
            <a:off x="801360" y="6163560"/>
            <a:ext cx="347400" cy="347400"/>
          </a:xfrm>
          <a:prstGeom prst="rect">
            <a:avLst/>
          </a:prstGeom>
          <a:noFill/>
          <a:ln w="0">
            <a:noFill/>
          </a:ln>
        </p:spPr>
      </p:pic>
      <p:sp>
        <p:nvSpPr>
          <p:cNvPr id="92" name="Text 4"/>
          <p:cNvSpPr/>
          <p:nvPr/>
        </p:nvSpPr>
        <p:spPr>
          <a:xfrm>
            <a:off x="1270080" y="6139080"/>
            <a:ext cx="3947760" cy="396360"/>
          </a:xfrm>
          <a:prstGeom prst="rect">
            <a:avLst/>
          </a:prstGeom>
          <a:noFill/>
          <a:ln w="0">
            <a:noFill/>
          </a:ln>
        </p:spPr>
        <p:style>
          <a:lnRef idx="0"/>
          <a:fillRef idx="0"/>
          <a:effectRef idx="0"/>
          <a:fontRef idx="minor"/>
        </p:style>
        <p:txBody>
          <a:bodyPr wrap="none" lIns="0" rIns="0" tIns="0" bIns="0" anchor="t">
            <a:noAutofit/>
          </a:bodyPr>
          <a:p>
            <a:pPr defTabSz="914400">
              <a:lnSpc>
                <a:spcPts val="3101"/>
              </a:lnSpc>
              <a:tabLst>
                <a:tab algn="l" pos="0"/>
              </a:tabLst>
            </a:pPr>
            <a:r>
              <a:rPr b="1" lang="en-US" sz="2200" strike="noStrike" u="none">
                <a:solidFill>
                  <a:srgbClr val="1c1d22"/>
                </a:solidFill>
                <a:uFillTx/>
                <a:latin typeface="Source Sans Pro Bold"/>
                <a:ea typeface="Source Sans Pro Bold"/>
              </a:rPr>
              <a:t>por Kibernum Capacitación S.A.</a:t>
            </a:r>
            <a:endParaRPr b="0" lang="en-US" sz="22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81" name="Image 0" descr="preencoded.png"/>
          <p:cNvPicPr/>
          <p:nvPr/>
        </p:nvPicPr>
        <p:blipFill>
          <a:blip r:embed="rId1"/>
          <a:stretch/>
        </p:blipFill>
        <p:spPr>
          <a:xfrm>
            <a:off x="0" y="0"/>
            <a:ext cx="5486040" cy="8231760"/>
          </a:xfrm>
          <a:prstGeom prst="rect">
            <a:avLst/>
          </a:prstGeom>
          <a:noFill/>
          <a:ln w="0">
            <a:noFill/>
          </a:ln>
        </p:spPr>
      </p:pic>
      <p:sp>
        <p:nvSpPr>
          <p:cNvPr id="182" name="Text 0"/>
          <p:cNvSpPr/>
          <p:nvPr/>
        </p:nvSpPr>
        <p:spPr>
          <a:xfrm>
            <a:off x="6087600" y="472320"/>
            <a:ext cx="6896880" cy="1609560"/>
          </a:xfrm>
          <a:prstGeom prst="rect">
            <a:avLst/>
          </a:prstGeom>
          <a:noFill/>
          <a:ln w="0">
            <a:noFill/>
          </a:ln>
        </p:spPr>
        <p:style>
          <a:lnRef idx="0"/>
          <a:fillRef idx="0"/>
          <a:effectRef idx="0"/>
          <a:fontRef idx="minor"/>
        </p:style>
        <p:txBody>
          <a:bodyPr lIns="0" rIns="0" tIns="0" bIns="0" anchor="t">
            <a:noAutofit/>
          </a:bodyPr>
          <a:p>
            <a:pPr defTabSz="914400">
              <a:lnSpc>
                <a:spcPts val="4201"/>
              </a:lnSpc>
              <a:tabLst>
                <a:tab algn="l" pos="0"/>
              </a:tabLst>
            </a:pPr>
            <a:r>
              <a:rPr b="1" lang="en-US" sz="3350" strike="noStrike" u="none">
                <a:solidFill>
                  <a:srgbClr val="19414b"/>
                </a:solidFill>
                <a:uFillTx/>
                <a:latin typeface="Source Sans Pro"/>
                <a:ea typeface="Source Sans Pro"/>
              </a:rPr>
              <a:t>Ejecutar la búsqueda con validación cruzada y obtener resultados</a:t>
            </a:r>
            <a:endParaRPr b="0" lang="en-US" sz="3350" strike="noStrike" u="none">
              <a:solidFill>
                <a:srgbClr val="000000"/>
              </a:solidFill>
              <a:uFillTx/>
              <a:latin typeface="Arial"/>
            </a:endParaRPr>
          </a:p>
        </p:txBody>
      </p:sp>
      <p:pic>
        <p:nvPicPr>
          <p:cNvPr id="183" name="Image 1" descr="preencoded.png"/>
          <p:cNvPicPr/>
          <p:nvPr/>
        </p:nvPicPr>
        <p:blipFill>
          <a:blip r:embed="rId2"/>
          <a:stretch/>
        </p:blipFill>
        <p:spPr>
          <a:xfrm>
            <a:off x="6087600" y="2339640"/>
            <a:ext cx="858240" cy="3259080"/>
          </a:xfrm>
          <a:prstGeom prst="rect">
            <a:avLst/>
          </a:prstGeom>
          <a:noFill/>
          <a:ln w="0">
            <a:noFill/>
          </a:ln>
        </p:spPr>
      </p:pic>
      <p:sp>
        <p:nvSpPr>
          <p:cNvPr id="184" name="Text 1"/>
          <p:cNvSpPr/>
          <p:nvPr/>
        </p:nvSpPr>
        <p:spPr>
          <a:xfrm>
            <a:off x="7203600" y="2511360"/>
            <a:ext cx="4739040" cy="267840"/>
          </a:xfrm>
          <a:prstGeom prst="rect">
            <a:avLst/>
          </a:prstGeom>
          <a:noFill/>
          <a:ln w="0">
            <a:noFill/>
          </a:ln>
        </p:spPr>
        <p:style>
          <a:lnRef idx="0"/>
          <a:fillRef idx="0"/>
          <a:effectRef idx="0"/>
          <a:fontRef idx="minor"/>
        </p:style>
        <p:txBody>
          <a:bodyPr wrap="none" lIns="0" rIns="0" tIns="0" bIns="0" anchor="t">
            <a:noAutofit/>
          </a:bodyPr>
          <a:p>
            <a:pPr defTabSz="914400">
              <a:lnSpc>
                <a:spcPts val="2100"/>
              </a:lnSpc>
              <a:tabLst>
                <a:tab algn="l" pos="0"/>
              </a:tabLst>
            </a:pPr>
            <a:r>
              <a:rPr b="1" lang="en-US" sz="2000" strike="noStrike" u="none">
                <a:solidFill>
                  <a:srgbClr val="1c1d22"/>
                </a:solidFill>
                <a:uFillTx/>
                <a:latin typeface="Source Sans Pro"/>
                <a:ea typeface="Source Sans Pro"/>
              </a:rPr>
              <a:t>5. Ejecutar la búsqueda con validación cruzada</a:t>
            </a:r>
            <a:endParaRPr b="0" lang="en-US" sz="2000" strike="noStrike" u="none">
              <a:solidFill>
                <a:srgbClr val="000000"/>
              </a:solidFill>
              <a:uFillTx/>
              <a:latin typeface="Arial"/>
            </a:endParaRPr>
          </a:p>
        </p:txBody>
      </p:sp>
      <p:pic>
        <p:nvPicPr>
          <p:cNvPr id="185" name="Image 2" descr="preencoded.png"/>
          <p:cNvPicPr/>
          <p:nvPr/>
        </p:nvPicPr>
        <p:blipFill>
          <a:blip r:embed="rId3"/>
          <a:stretch/>
        </p:blipFill>
        <p:spPr>
          <a:xfrm>
            <a:off x="6087600" y="5599080"/>
            <a:ext cx="858240" cy="2160360"/>
          </a:xfrm>
          <a:prstGeom prst="rect">
            <a:avLst/>
          </a:prstGeom>
          <a:noFill/>
          <a:ln w="0">
            <a:noFill/>
          </a:ln>
        </p:spPr>
      </p:pic>
      <p:sp>
        <p:nvSpPr>
          <p:cNvPr id="186" name="Text 5"/>
          <p:cNvSpPr/>
          <p:nvPr/>
        </p:nvSpPr>
        <p:spPr>
          <a:xfrm>
            <a:off x="7203600" y="5770800"/>
            <a:ext cx="3340080" cy="267840"/>
          </a:xfrm>
          <a:prstGeom prst="rect">
            <a:avLst/>
          </a:prstGeom>
          <a:noFill/>
          <a:ln w="0">
            <a:noFill/>
          </a:ln>
        </p:spPr>
        <p:style>
          <a:lnRef idx="0"/>
          <a:fillRef idx="0"/>
          <a:effectRef idx="0"/>
          <a:fontRef idx="minor"/>
        </p:style>
        <p:txBody>
          <a:bodyPr wrap="none" lIns="0" rIns="0" tIns="0" bIns="0" anchor="t">
            <a:noAutofit/>
          </a:bodyPr>
          <a:p>
            <a:pPr defTabSz="914400">
              <a:lnSpc>
                <a:spcPts val="2100"/>
              </a:lnSpc>
              <a:tabLst>
                <a:tab algn="l" pos="0"/>
              </a:tabLst>
            </a:pPr>
            <a:r>
              <a:rPr b="1" lang="en-US" sz="2000" strike="noStrike" u="none">
                <a:solidFill>
                  <a:srgbClr val="1c1d22"/>
                </a:solidFill>
                <a:uFillTx/>
                <a:latin typeface="Source Sans Pro"/>
                <a:ea typeface="Source Sans Pro"/>
              </a:rPr>
              <a:t>6. Obtener los mejores resultados</a:t>
            </a:r>
            <a:endParaRPr b="0" lang="en-US" sz="2000" strike="noStrike" u="none">
              <a:solidFill>
                <a:srgbClr val="000000"/>
              </a:solidFill>
              <a:uFillTx/>
              <a:latin typeface="Arial"/>
            </a:endParaRPr>
          </a:p>
        </p:txBody>
      </p:sp>
      <p:pic>
        <p:nvPicPr>
          <p:cNvPr id="187" name="Image 3" descr="preencoded.png"/>
          <p:cNvPicPr/>
          <p:nvPr/>
        </p:nvPicPr>
        <p:blipFill>
          <a:blip r:embed="rId4"/>
          <a:stretch/>
        </p:blipFill>
        <p:spPr>
          <a:xfrm>
            <a:off x="13213080" y="228600"/>
            <a:ext cx="1188360" cy="387000"/>
          </a:xfrm>
          <a:prstGeom prst="rect">
            <a:avLst/>
          </a:prstGeom>
          <a:noFill/>
          <a:ln w="0">
            <a:noFill/>
          </a:ln>
        </p:spPr>
      </p:pic>
      <p:pic>
        <p:nvPicPr>
          <p:cNvPr id="188" name="Imagen 15" descr=""/>
          <p:cNvPicPr/>
          <p:nvPr/>
        </p:nvPicPr>
        <p:blipFill>
          <a:blip r:embed="rId5"/>
          <a:stretch/>
        </p:blipFill>
        <p:spPr>
          <a:xfrm>
            <a:off x="7194960" y="2872800"/>
            <a:ext cx="5305680" cy="2409840"/>
          </a:xfrm>
          <a:prstGeom prst="rect">
            <a:avLst/>
          </a:prstGeom>
          <a:noFill/>
          <a:ln w="0">
            <a:noFill/>
          </a:ln>
        </p:spPr>
      </p:pic>
      <p:pic>
        <p:nvPicPr>
          <p:cNvPr id="189" name="Imagen 17" descr=""/>
          <p:cNvPicPr/>
          <p:nvPr/>
        </p:nvPicPr>
        <p:blipFill>
          <a:blip r:embed="rId6"/>
          <a:stretch/>
        </p:blipFill>
        <p:spPr>
          <a:xfrm>
            <a:off x="7225200" y="6039000"/>
            <a:ext cx="4248360" cy="145728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0" name="Image 0" descr="preencoded.png"/>
          <p:cNvPicPr/>
          <p:nvPr/>
        </p:nvPicPr>
        <p:blipFill>
          <a:blip r:embed="rId1"/>
          <a:stretch/>
        </p:blipFill>
        <p:spPr>
          <a:xfrm>
            <a:off x="9144000" y="0"/>
            <a:ext cx="5486040" cy="8229240"/>
          </a:xfrm>
          <a:prstGeom prst="rect">
            <a:avLst/>
          </a:prstGeom>
          <a:noFill/>
          <a:ln w="0">
            <a:noFill/>
          </a:ln>
        </p:spPr>
      </p:pic>
      <p:sp>
        <p:nvSpPr>
          <p:cNvPr id="191" name="Text 0"/>
          <p:cNvSpPr/>
          <p:nvPr/>
        </p:nvSpPr>
        <p:spPr>
          <a:xfrm>
            <a:off x="735120" y="738000"/>
            <a:ext cx="7673760" cy="1312200"/>
          </a:xfrm>
          <a:prstGeom prst="rect">
            <a:avLst/>
          </a:prstGeom>
          <a:noFill/>
          <a:ln w="0">
            <a:noFill/>
          </a:ln>
        </p:spPr>
        <p:style>
          <a:lnRef idx="0"/>
          <a:fillRef idx="0"/>
          <a:effectRef idx="0"/>
          <a:fontRef idx="minor"/>
        </p:style>
        <p:txBody>
          <a:bodyPr lIns="0" rIns="0" tIns="0" bIns="0" anchor="t">
            <a:noAutofit/>
          </a:bodyPr>
          <a:p>
            <a:pPr defTabSz="914400">
              <a:lnSpc>
                <a:spcPts val="5151"/>
              </a:lnSpc>
              <a:tabLst>
                <a:tab algn="l" pos="0"/>
              </a:tabLst>
            </a:pPr>
            <a:r>
              <a:rPr b="1" lang="en-US" sz="4100" strike="noStrike" u="none">
                <a:solidFill>
                  <a:srgbClr val="19414b"/>
                </a:solidFill>
                <a:uFillTx/>
                <a:latin typeface="Source Sans Pro"/>
                <a:ea typeface="Source Sans Pro"/>
              </a:rPr>
              <a:t>Recomendaciones prácticas para Grid Search</a:t>
            </a:r>
            <a:endParaRPr b="0" lang="en-US" sz="4100" strike="noStrike" u="none">
              <a:solidFill>
                <a:srgbClr val="000000"/>
              </a:solidFill>
              <a:uFillTx/>
              <a:latin typeface="Arial"/>
            </a:endParaRPr>
          </a:p>
        </p:txBody>
      </p:sp>
      <p:pic>
        <p:nvPicPr>
          <p:cNvPr id="192" name="Image 1" descr="preencoded.png"/>
          <p:cNvPicPr/>
          <p:nvPr/>
        </p:nvPicPr>
        <p:blipFill>
          <a:blip r:embed="rId2"/>
          <a:stretch/>
        </p:blipFill>
        <p:spPr>
          <a:xfrm>
            <a:off x="735120" y="2365560"/>
            <a:ext cx="524520" cy="524520"/>
          </a:xfrm>
          <a:prstGeom prst="rect">
            <a:avLst/>
          </a:prstGeom>
          <a:noFill/>
          <a:ln w="0">
            <a:noFill/>
          </a:ln>
        </p:spPr>
      </p:pic>
      <p:sp>
        <p:nvSpPr>
          <p:cNvPr id="193" name="Text 1"/>
          <p:cNvSpPr/>
          <p:nvPr/>
        </p:nvSpPr>
        <p:spPr>
          <a:xfrm>
            <a:off x="735120" y="3100320"/>
            <a:ext cx="2382840" cy="655920"/>
          </a:xfrm>
          <a:prstGeom prst="rect">
            <a:avLst/>
          </a:prstGeom>
          <a:noFill/>
          <a:ln w="0">
            <a:noFill/>
          </a:ln>
        </p:spPr>
        <p:style>
          <a:lnRef idx="0"/>
          <a:fillRef idx="0"/>
          <a:effectRef idx="0"/>
          <a:fontRef idx="minor"/>
        </p:style>
        <p:txBody>
          <a:bodyPr lIns="0" rIns="0" tIns="0" bIns="0" anchor="t">
            <a:noAutofit/>
          </a:bodyPr>
          <a:p>
            <a:pPr defTabSz="914400">
              <a:lnSpc>
                <a:spcPts val="2551"/>
              </a:lnSpc>
              <a:tabLst>
                <a:tab algn="l" pos="0"/>
              </a:tabLst>
            </a:pPr>
            <a:r>
              <a:rPr b="1" lang="en-US" sz="2050" strike="noStrike" u="none">
                <a:solidFill>
                  <a:srgbClr val="1c1d22"/>
                </a:solidFill>
                <a:uFillTx/>
                <a:latin typeface="Source Sans Pro"/>
                <a:ea typeface="Source Sans Pro"/>
              </a:rPr>
              <a:t>Empieza con grids pequeños</a:t>
            </a:r>
            <a:endParaRPr b="0" lang="en-US" sz="2050" strike="noStrike" u="none">
              <a:solidFill>
                <a:srgbClr val="000000"/>
              </a:solidFill>
              <a:uFillTx/>
              <a:latin typeface="Arial"/>
            </a:endParaRPr>
          </a:p>
        </p:txBody>
      </p:sp>
      <p:sp>
        <p:nvSpPr>
          <p:cNvPr id="194" name="Text 2"/>
          <p:cNvSpPr/>
          <p:nvPr/>
        </p:nvSpPr>
        <p:spPr>
          <a:xfrm>
            <a:off x="735120" y="3882600"/>
            <a:ext cx="2382840" cy="671760"/>
          </a:xfrm>
          <a:prstGeom prst="rect">
            <a:avLst/>
          </a:prstGeom>
          <a:noFill/>
          <a:ln w="0">
            <a:noFill/>
          </a:ln>
        </p:spPr>
        <p:style>
          <a:lnRef idx="0"/>
          <a:fillRef idx="0"/>
          <a:effectRef idx="0"/>
          <a:fontRef idx="minor"/>
        </p:style>
        <p:txBody>
          <a:bodyPr lIns="0" rIns="0" tIns="0" bIns="0" anchor="t">
            <a:noAutofit/>
          </a:bodyPr>
          <a:p>
            <a:pPr defTabSz="914400">
              <a:lnSpc>
                <a:spcPts val="2599"/>
              </a:lnSpc>
              <a:tabLst>
                <a:tab algn="l" pos="0"/>
              </a:tabLst>
            </a:pPr>
            <a:r>
              <a:rPr b="0" lang="en-US" sz="1650" strike="noStrike" u="none">
                <a:solidFill>
                  <a:srgbClr val="1c1d22"/>
                </a:solidFill>
                <a:uFillTx/>
                <a:latin typeface="Source Sans Pro"/>
                <a:ea typeface="Source Sans Pro"/>
              </a:rPr>
              <a:t>Para validar el enfoque antes de escalar</a:t>
            </a:r>
            <a:endParaRPr b="0" lang="en-US" sz="1650" strike="noStrike" u="none">
              <a:solidFill>
                <a:srgbClr val="000000"/>
              </a:solidFill>
              <a:uFillTx/>
              <a:latin typeface="Arial"/>
            </a:endParaRPr>
          </a:p>
        </p:txBody>
      </p:sp>
      <p:pic>
        <p:nvPicPr>
          <p:cNvPr id="195" name="Image 2" descr="preencoded.png"/>
          <p:cNvPicPr/>
          <p:nvPr/>
        </p:nvPicPr>
        <p:blipFill>
          <a:blip r:embed="rId3"/>
          <a:stretch/>
        </p:blipFill>
        <p:spPr>
          <a:xfrm>
            <a:off x="3380400" y="2365560"/>
            <a:ext cx="524520" cy="524520"/>
          </a:xfrm>
          <a:prstGeom prst="rect">
            <a:avLst/>
          </a:prstGeom>
          <a:noFill/>
          <a:ln w="0">
            <a:noFill/>
          </a:ln>
        </p:spPr>
      </p:pic>
      <p:sp>
        <p:nvSpPr>
          <p:cNvPr id="196" name="Text 3"/>
          <p:cNvSpPr/>
          <p:nvPr/>
        </p:nvSpPr>
        <p:spPr>
          <a:xfrm>
            <a:off x="3380400" y="3100320"/>
            <a:ext cx="2382840" cy="327600"/>
          </a:xfrm>
          <a:prstGeom prst="rect">
            <a:avLst/>
          </a:prstGeom>
          <a:noFill/>
          <a:ln w="0">
            <a:noFill/>
          </a:ln>
        </p:spPr>
        <p:style>
          <a:lnRef idx="0"/>
          <a:fillRef idx="0"/>
          <a:effectRef idx="0"/>
          <a:fontRef idx="minor"/>
        </p:style>
        <p:txBody>
          <a:bodyPr wrap="none" lIns="0" rIns="0" tIns="0" bIns="0" anchor="t">
            <a:noAutofit/>
          </a:bodyPr>
          <a:p>
            <a:pPr defTabSz="914400">
              <a:lnSpc>
                <a:spcPts val="2551"/>
              </a:lnSpc>
              <a:tabLst>
                <a:tab algn="l" pos="0"/>
              </a:tabLst>
            </a:pPr>
            <a:r>
              <a:rPr b="1" lang="en-US" sz="2050" strike="noStrike" u="none">
                <a:solidFill>
                  <a:srgbClr val="1c1d22"/>
                </a:solidFill>
                <a:uFillTx/>
                <a:latin typeface="Source Sans Pro"/>
                <a:ea typeface="Source Sans Pro"/>
              </a:rPr>
              <a:t>Usa n_jobs=-1</a:t>
            </a:r>
            <a:endParaRPr b="0" lang="en-US" sz="2050" strike="noStrike" u="none">
              <a:solidFill>
                <a:srgbClr val="000000"/>
              </a:solidFill>
              <a:uFillTx/>
              <a:latin typeface="Arial"/>
            </a:endParaRPr>
          </a:p>
        </p:txBody>
      </p:sp>
      <p:sp>
        <p:nvSpPr>
          <p:cNvPr id="197" name="Text 4"/>
          <p:cNvSpPr/>
          <p:nvPr/>
        </p:nvSpPr>
        <p:spPr>
          <a:xfrm>
            <a:off x="3380400" y="3554280"/>
            <a:ext cx="2382840" cy="671760"/>
          </a:xfrm>
          <a:prstGeom prst="rect">
            <a:avLst/>
          </a:prstGeom>
          <a:noFill/>
          <a:ln w="0">
            <a:noFill/>
          </a:ln>
        </p:spPr>
        <p:style>
          <a:lnRef idx="0"/>
          <a:fillRef idx="0"/>
          <a:effectRef idx="0"/>
          <a:fontRef idx="minor"/>
        </p:style>
        <p:txBody>
          <a:bodyPr lIns="0" rIns="0" tIns="0" bIns="0" anchor="t">
            <a:noAutofit/>
          </a:bodyPr>
          <a:p>
            <a:pPr defTabSz="914400">
              <a:lnSpc>
                <a:spcPts val="2599"/>
              </a:lnSpc>
              <a:tabLst>
                <a:tab algn="l" pos="0"/>
              </a:tabLst>
            </a:pPr>
            <a:r>
              <a:rPr b="0" lang="en-US" sz="1650" strike="noStrike" u="none">
                <a:solidFill>
                  <a:srgbClr val="1c1d22"/>
                </a:solidFill>
                <a:uFillTx/>
                <a:latin typeface="Source Sans Pro"/>
                <a:ea typeface="Source Sans Pro"/>
              </a:rPr>
              <a:t>Para acelerar usando múltiples núcleos</a:t>
            </a:r>
            <a:endParaRPr b="0" lang="en-US" sz="1650" strike="noStrike" u="none">
              <a:solidFill>
                <a:srgbClr val="000000"/>
              </a:solidFill>
              <a:uFillTx/>
              <a:latin typeface="Arial"/>
            </a:endParaRPr>
          </a:p>
        </p:txBody>
      </p:sp>
      <p:pic>
        <p:nvPicPr>
          <p:cNvPr id="198" name="Image 3" descr="preencoded.png"/>
          <p:cNvPicPr/>
          <p:nvPr/>
        </p:nvPicPr>
        <p:blipFill>
          <a:blip r:embed="rId4"/>
          <a:stretch/>
        </p:blipFill>
        <p:spPr>
          <a:xfrm>
            <a:off x="6026040" y="2365560"/>
            <a:ext cx="524520" cy="524520"/>
          </a:xfrm>
          <a:prstGeom prst="rect">
            <a:avLst/>
          </a:prstGeom>
          <a:noFill/>
          <a:ln w="0">
            <a:noFill/>
          </a:ln>
        </p:spPr>
      </p:pic>
      <p:sp>
        <p:nvSpPr>
          <p:cNvPr id="199" name="Text 5"/>
          <p:cNvSpPr/>
          <p:nvPr/>
        </p:nvSpPr>
        <p:spPr>
          <a:xfrm>
            <a:off x="6026040" y="3100320"/>
            <a:ext cx="2382840" cy="655920"/>
          </a:xfrm>
          <a:prstGeom prst="rect">
            <a:avLst/>
          </a:prstGeom>
          <a:noFill/>
          <a:ln w="0">
            <a:noFill/>
          </a:ln>
        </p:spPr>
        <p:style>
          <a:lnRef idx="0"/>
          <a:fillRef idx="0"/>
          <a:effectRef idx="0"/>
          <a:fontRef idx="minor"/>
        </p:style>
        <p:txBody>
          <a:bodyPr lIns="0" rIns="0" tIns="0" bIns="0" anchor="t">
            <a:noAutofit/>
          </a:bodyPr>
          <a:p>
            <a:pPr defTabSz="914400">
              <a:lnSpc>
                <a:spcPts val="2551"/>
              </a:lnSpc>
              <a:tabLst>
                <a:tab algn="l" pos="0"/>
              </a:tabLst>
            </a:pPr>
            <a:r>
              <a:rPr b="1" lang="en-US" sz="2050" strike="noStrike" u="none">
                <a:solidFill>
                  <a:srgbClr val="1c1d22"/>
                </a:solidFill>
                <a:uFillTx/>
                <a:latin typeface="Source Sans Pro"/>
                <a:ea typeface="Source Sans Pro"/>
              </a:rPr>
              <a:t>Revisa el tiempo de entrenamiento</a:t>
            </a:r>
            <a:endParaRPr b="0" lang="en-US" sz="2050" strike="noStrike" u="none">
              <a:solidFill>
                <a:srgbClr val="000000"/>
              </a:solidFill>
              <a:uFillTx/>
              <a:latin typeface="Arial"/>
            </a:endParaRPr>
          </a:p>
        </p:txBody>
      </p:sp>
      <p:sp>
        <p:nvSpPr>
          <p:cNvPr id="200" name="Text 6"/>
          <p:cNvSpPr/>
          <p:nvPr/>
        </p:nvSpPr>
        <p:spPr>
          <a:xfrm>
            <a:off x="6026040" y="3882600"/>
            <a:ext cx="2382840" cy="671760"/>
          </a:xfrm>
          <a:prstGeom prst="rect">
            <a:avLst/>
          </a:prstGeom>
          <a:noFill/>
          <a:ln w="0">
            <a:noFill/>
          </a:ln>
        </p:spPr>
        <p:style>
          <a:lnRef idx="0"/>
          <a:fillRef idx="0"/>
          <a:effectRef idx="0"/>
          <a:fontRef idx="minor"/>
        </p:style>
        <p:txBody>
          <a:bodyPr lIns="0" rIns="0" tIns="0" bIns="0" anchor="t">
            <a:noAutofit/>
          </a:bodyPr>
          <a:p>
            <a:pPr defTabSz="914400">
              <a:lnSpc>
                <a:spcPts val="2599"/>
              </a:lnSpc>
              <a:tabLst>
                <a:tab algn="l" pos="0"/>
              </a:tabLst>
            </a:pPr>
            <a:r>
              <a:rPr b="0" lang="en-US" sz="1650" strike="noStrike" u="none">
                <a:solidFill>
                  <a:srgbClr val="1c1d22"/>
                </a:solidFill>
                <a:uFillTx/>
                <a:latin typeface="Source Sans Pro"/>
                <a:ea typeface="Source Sans Pro"/>
              </a:rPr>
              <a:t>El costo puede ser alto en modelos grandes</a:t>
            </a:r>
            <a:endParaRPr b="0" lang="en-US" sz="1650" strike="noStrike" u="none">
              <a:solidFill>
                <a:srgbClr val="000000"/>
              </a:solidFill>
              <a:uFillTx/>
              <a:latin typeface="Arial"/>
            </a:endParaRPr>
          </a:p>
        </p:txBody>
      </p:sp>
      <p:pic>
        <p:nvPicPr>
          <p:cNvPr id="201" name="Image 4" descr="preencoded.png"/>
          <p:cNvPicPr/>
          <p:nvPr/>
        </p:nvPicPr>
        <p:blipFill>
          <a:blip r:embed="rId5"/>
          <a:stretch/>
        </p:blipFill>
        <p:spPr>
          <a:xfrm>
            <a:off x="735120" y="4974480"/>
            <a:ext cx="524520" cy="524520"/>
          </a:xfrm>
          <a:prstGeom prst="rect">
            <a:avLst/>
          </a:prstGeom>
          <a:noFill/>
          <a:ln w="0">
            <a:noFill/>
          </a:ln>
        </p:spPr>
      </p:pic>
      <p:sp>
        <p:nvSpPr>
          <p:cNvPr id="202" name="Text 7"/>
          <p:cNvSpPr/>
          <p:nvPr/>
        </p:nvSpPr>
        <p:spPr>
          <a:xfrm>
            <a:off x="735120" y="5709240"/>
            <a:ext cx="2382840" cy="983880"/>
          </a:xfrm>
          <a:prstGeom prst="rect">
            <a:avLst/>
          </a:prstGeom>
          <a:noFill/>
          <a:ln w="0">
            <a:noFill/>
          </a:ln>
        </p:spPr>
        <p:style>
          <a:lnRef idx="0"/>
          <a:fillRef idx="0"/>
          <a:effectRef idx="0"/>
          <a:fontRef idx="minor"/>
        </p:style>
        <p:txBody>
          <a:bodyPr lIns="0" rIns="0" tIns="0" bIns="0" anchor="t">
            <a:noAutofit/>
          </a:bodyPr>
          <a:p>
            <a:pPr defTabSz="914400">
              <a:lnSpc>
                <a:spcPts val="2551"/>
              </a:lnSpc>
              <a:tabLst>
                <a:tab algn="l" pos="0"/>
              </a:tabLst>
            </a:pPr>
            <a:r>
              <a:rPr b="1" lang="en-US" sz="2050" strike="noStrike" u="none">
                <a:solidFill>
                  <a:srgbClr val="1c1d22"/>
                </a:solidFill>
                <a:uFillTx/>
                <a:latin typeface="Source Sans Pro"/>
                <a:ea typeface="Source Sans Pro"/>
              </a:rPr>
              <a:t>Usa scoring='roc_auc' si aplica</a:t>
            </a:r>
            <a:endParaRPr b="0" lang="en-US" sz="2050" strike="noStrike" u="none">
              <a:solidFill>
                <a:srgbClr val="000000"/>
              </a:solidFill>
              <a:uFillTx/>
              <a:latin typeface="Arial"/>
            </a:endParaRPr>
          </a:p>
        </p:txBody>
      </p:sp>
      <p:sp>
        <p:nvSpPr>
          <p:cNvPr id="203" name="Text 8"/>
          <p:cNvSpPr/>
          <p:nvPr/>
        </p:nvSpPr>
        <p:spPr>
          <a:xfrm>
            <a:off x="735120" y="6819840"/>
            <a:ext cx="2382840" cy="671760"/>
          </a:xfrm>
          <a:prstGeom prst="rect">
            <a:avLst/>
          </a:prstGeom>
          <a:noFill/>
          <a:ln w="0">
            <a:noFill/>
          </a:ln>
        </p:spPr>
        <p:style>
          <a:lnRef idx="0"/>
          <a:fillRef idx="0"/>
          <a:effectRef idx="0"/>
          <a:fontRef idx="minor"/>
        </p:style>
        <p:txBody>
          <a:bodyPr lIns="0" rIns="0" tIns="0" bIns="0" anchor="t">
            <a:noAutofit/>
          </a:bodyPr>
          <a:p>
            <a:pPr defTabSz="914400">
              <a:lnSpc>
                <a:spcPts val="2599"/>
              </a:lnSpc>
              <a:tabLst>
                <a:tab algn="l" pos="0"/>
              </a:tabLst>
            </a:pPr>
            <a:r>
              <a:rPr b="0" lang="en-US" sz="1650" strike="noStrike" u="none">
                <a:solidFill>
                  <a:srgbClr val="1c1d22"/>
                </a:solidFill>
                <a:uFillTx/>
                <a:latin typeface="Source Sans Pro"/>
                <a:ea typeface="Source Sans Pro"/>
              </a:rPr>
              <a:t>En clasificación binaria con clases desbalanceadas</a:t>
            </a:r>
            <a:endParaRPr b="0" lang="en-US" sz="16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4" name="Image 0" descr="preencoded.png"/>
          <p:cNvPicPr/>
          <p:nvPr/>
        </p:nvPicPr>
        <p:blipFill>
          <a:blip r:embed="rId1"/>
          <a:stretch/>
        </p:blipFill>
        <p:spPr>
          <a:xfrm>
            <a:off x="9144000" y="0"/>
            <a:ext cx="5486040" cy="8229240"/>
          </a:xfrm>
          <a:prstGeom prst="rect">
            <a:avLst/>
          </a:prstGeom>
          <a:noFill/>
          <a:ln w="0">
            <a:noFill/>
          </a:ln>
        </p:spPr>
      </p:pic>
      <p:sp>
        <p:nvSpPr>
          <p:cNvPr id="205" name="Text 0"/>
          <p:cNvSpPr/>
          <p:nvPr/>
        </p:nvSpPr>
        <p:spPr>
          <a:xfrm>
            <a:off x="793800" y="1486800"/>
            <a:ext cx="755604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s-CL" sz="4450" strike="noStrike" u="none">
                <a:solidFill>
                  <a:srgbClr val="19414b"/>
                </a:solidFill>
                <a:uFillTx/>
                <a:latin typeface="Source Sans Pro"/>
                <a:ea typeface="Source Sans Pro"/>
              </a:rPr>
              <a:t>Visualización de resultados</a:t>
            </a:r>
            <a:endParaRPr b="0" lang="en-US" sz="4450" strike="noStrike" u="none">
              <a:solidFill>
                <a:srgbClr val="000000"/>
              </a:solidFill>
              <a:uFillTx/>
              <a:latin typeface="Arial"/>
            </a:endParaRPr>
          </a:p>
        </p:txBody>
      </p:sp>
      <p:sp>
        <p:nvSpPr>
          <p:cNvPr id="206" name="Text 4"/>
          <p:cNvSpPr/>
          <p:nvPr/>
        </p:nvSpPr>
        <p:spPr>
          <a:xfrm>
            <a:off x="793800" y="5097600"/>
            <a:ext cx="755604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Esto permite ver cómo cambia la precisión según cada combinación.</a:t>
            </a:r>
            <a:endParaRPr b="0" lang="en-US" sz="1750" strike="noStrike" u="none">
              <a:solidFill>
                <a:srgbClr val="000000"/>
              </a:solidFill>
              <a:uFillTx/>
              <a:latin typeface="Arial"/>
            </a:endParaRPr>
          </a:p>
        </p:txBody>
      </p:sp>
      <p:pic>
        <p:nvPicPr>
          <p:cNvPr id="207" name="Imagen 8" descr=""/>
          <p:cNvPicPr/>
          <p:nvPr/>
        </p:nvPicPr>
        <p:blipFill>
          <a:blip r:embed="rId2"/>
          <a:stretch/>
        </p:blipFill>
        <p:spPr>
          <a:xfrm>
            <a:off x="651600" y="3094200"/>
            <a:ext cx="7698600" cy="123804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Text 0"/>
          <p:cNvSpPr/>
          <p:nvPr/>
        </p:nvSpPr>
        <p:spPr>
          <a:xfrm>
            <a:off x="793800" y="2029680"/>
            <a:ext cx="1116972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Actividad práctica sugerida para alumnos</a:t>
            </a:r>
            <a:endParaRPr b="0" lang="en-US" sz="4450" strike="noStrike" u="none">
              <a:solidFill>
                <a:srgbClr val="000000"/>
              </a:solidFill>
              <a:uFillTx/>
              <a:latin typeface="Arial"/>
            </a:endParaRPr>
          </a:p>
        </p:txBody>
      </p:sp>
      <p:sp>
        <p:nvSpPr>
          <p:cNvPr id="209" name="Text 1"/>
          <p:cNvSpPr/>
          <p:nvPr/>
        </p:nvSpPr>
        <p:spPr>
          <a:xfrm>
            <a:off x="793800" y="3192120"/>
            <a:ext cx="12190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Usar Grid Search con al menos 2 hiperparámetros para mejorar un modelo de clasificación basado en el dataset Wine, Breast Cancer o un dataset cargado desde Kaggle. Luego, comparar el rendimiento antes y después del ajuste.</a:t>
            </a:r>
            <a:endParaRPr b="0" lang="en-US" sz="1750" strike="noStrike" u="none">
              <a:solidFill>
                <a:srgbClr val="000000"/>
              </a:solidFill>
              <a:uFillTx/>
              <a:latin typeface="Arial"/>
            </a:endParaRPr>
          </a:p>
        </p:txBody>
      </p:sp>
      <p:sp>
        <p:nvSpPr>
          <p:cNvPr id="210" name="Text 2"/>
          <p:cNvSpPr/>
          <p:nvPr/>
        </p:nvSpPr>
        <p:spPr>
          <a:xfrm>
            <a:off x="793800" y="4258080"/>
            <a:ext cx="289872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Source Sans Pro"/>
                <a:ea typeface="Source Sans Pro"/>
              </a:rPr>
              <a:t>Preguntas embebidas</a:t>
            </a:r>
            <a:endParaRPr b="0" lang="en-US" sz="2200" strike="noStrike" u="none">
              <a:solidFill>
                <a:srgbClr val="000000"/>
              </a:solidFill>
              <a:uFillTx/>
              <a:latin typeface="Arial"/>
            </a:endParaRPr>
          </a:p>
        </p:txBody>
      </p:sp>
      <p:sp>
        <p:nvSpPr>
          <p:cNvPr id="211" name="Text 3"/>
          <p:cNvSpPr/>
          <p:nvPr/>
        </p:nvSpPr>
        <p:spPr>
          <a:xfrm>
            <a:off x="793800" y="4952520"/>
            <a:ext cx="12190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¿Qué limitación aparece si agregas muchos hiperparámetros con varios valores?</a:t>
            </a:r>
            <a:endParaRPr b="0" lang="en-US" sz="1750" strike="noStrike" u="none">
              <a:solidFill>
                <a:srgbClr val="000000"/>
              </a:solidFill>
              <a:uFillTx/>
              <a:latin typeface="Arial"/>
            </a:endParaRPr>
          </a:p>
        </p:txBody>
      </p:sp>
      <p:sp>
        <p:nvSpPr>
          <p:cNvPr id="212" name="Text 4"/>
          <p:cNvSpPr/>
          <p:nvPr/>
        </p:nvSpPr>
        <p:spPr>
          <a:xfrm>
            <a:off x="793800" y="5394600"/>
            <a:ext cx="12190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¿Qué alternativa más eficiente conoces para espacios grandes?</a:t>
            </a:r>
            <a:endParaRPr b="0" lang="en-US" sz="1750" strike="noStrike" u="none">
              <a:solidFill>
                <a:srgbClr val="000000"/>
              </a:solidFill>
              <a:uFillTx/>
              <a:latin typeface="Arial"/>
            </a:endParaRPr>
          </a:p>
        </p:txBody>
      </p:sp>
      <p:sp>
        <p:nvSpPr>
          <p:cNvPr id="213" name="Text 5"/>
          <p:cNvSpPr/>
          <p:nvPr/>
        </p:nvSpPr>
        <p:spPr>
          <a:xfrm>
            <a:off x="793800" y="5837040"/>
            <a:ext cx="12190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¿Cómo escogerías la métrica de evaluación para scoring?</a:t>
            </a:r>
            <a:endParaRPr b="0" lang="en-US" sz="1750" strike="noStrike" u="none">
              <a:solidFill>
                <a:srgbClr val="000000"/>
              </a:solidFill>
              <a:uFillTx/>
              <a:latin typeface="Arial"/>
            </a:endParaRPr>
          </a:p>
        </p:txBody>
      </p:sp>
      <p:pic>
        <p:nvPicPr>
          <p:cNvPr id="214" name="Image 0" descr="preencoded.png"/>
          <p:cNvPicPr/>
          <p:nvPr/>
        </p:nvPicPr>
        <p:blipFill>
          <a:blip r:embed="rId1"/>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15" name="Image 0" descr="preencoded.png"/>
          <p:cNvPicPr/>
          <p:nvPr/>
        </p:nvPicPr>
        <p:blipFill>
          <a:blip r:embed="rId1"/>
          <a:stretch/>
        </p:blipFill>
        <p:spPr>
          <a:xfrm>
            <a:off x="0" y="0"/>
            <a:ext cx="5486040" cy="8229240"/>
          </a:xfrm>
          <a:prstGeom prst="rect">
            <a:avLst/>
          </a:prstGeom>
          <a:noFill/>
          <a:ln w="0">
            <a:noFill/>
          </a:ln>
        </p:spPr>
      </p:pic>
      <p:sp>
        <p:nvSpPr>
          <p:cNvPr id="216" name="Text 0"/>
          <p:cNvSpPr/>
          <p:nvPr/>
        </p:nvSpPr>
        <p:spPr>
          <a:xfrm>
            <a:off x="6280200" y="1000440"/>
            <a:ext cx="670392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Random Search – Concepto y Aplicación</a:t>
            </a:r>
            <a:endParaRPr b="0" lang="en-US" sz="4450" strike="noStrike" u="none">
              <a:solidFill>
                <a:srgbClr val="000000"/>
              </a:solidFill>
              <a:uFillTx/>
              <a:latin typeface="Arial"/>
            </a:endParaRPr>
          </a:p>
        </p:txBody>
      </p:sp>
      <p:sp>
        <p:nvSpPr>
          <p:cNvPr id="217" name="Text 2"/>
          <p:cNvSpPr/>
          <p:nvPr/>
        </p:nvSpPr>
        <p:spPr>
          <a:xfrm>
            <a:off x="6280200" y="3107160"/>
            <a:ext cx="670392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Random Search es una técnica que selecciona combinaciones de hiperparámetros al azar desde un conjunto definido por el usuario, y evalúa un número limitado de ellas.</a:t>
            </a:r>
            <a:endParaRPr b="0" lang="en-US" sz="1750" strike="noStrike" u="none">
              <a:solidFill>
                <a:srgbClr val="000000"/>
              </a:solidFill>
              <a:uFillTx/>
              <a:latin typeface="Arial"/>
            </a:endParaRPr>
          </a:p>
        </p:txBody>
      </p:sp>
      <p:sp>
        <p:nvSpPr>
          <p:cNvPr id="218" name="Text 3"/>
          <p:cNvSpPr/>
          <p:nvPr/>
        </p:nvSpPr>
        <p:spPr>
          <a:xfrm>
            <a:off x="6280200" y="4451040"/>
            <a:ext cx="6703920" cy="145116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 diferencia de Grid Search, no prueba todas las combinaciones posibles, sino una muestra aleatoria. Esto permite cubrir más terreno rápidamente, sobre todo cuando no todos los hiperparámetros son igual de importantes.</a:t>
            </a:r>
            <a:endParaRPr b="0" lang="en-US" sz="1750" strike="noStrike" u="none">
              <a:solidFill>
                <a:srgbClr val="000000"/>
              </a:solidFill>
              <a:uFillTx/>
              <a:latin typeface="Arial"/>
            </a:endParaRPr>
          </a:p>
        </p:txBody>
      </p:sp>
      <p:sp>
        <p:nvSpPr>
          <p:cNvPr id="219" name="Text 4"/>
          <p:cNvSpPr/>
          <p:nvPr/>
        </p:nvSpPr>
        <p:spPr>
          <a:xfrm>
            <a:off x="6280200" y="6157800"/>
            <a:ext cx="67039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Es ideal para espacios de búsqueda grandes, o cuando no hay conocimiento claro de cuáles valores son los mejores.</a:t>
            </a:r>
            <a:endParaRPr b="0" lang="en-US" sz="1750" strike="noStrike" u="none">
              <a:solidFill>
                <a:srgbClr val="000000"/>
              </a:solidFill>
              <a:uFillTx/>
              <a:latin typeface="Arial"/>
            </a:endParaRPr>
          </a:p>
        </p:txBody>
      </p:sp>
      <p:pic>
        <p:nvPicPr>
          <p:cNvPr id="220" name="Image 1" descr="preencoded.png"/>
          <p:cNvPicPr/>
          <p:nvPr/>
        </p:nvPicPr>
        <p:blipFill>
          <a:blip r:embed="rId2"/>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21" name="Image 0" descr="preencoded.png"/>
          <p:cNvPicPr/>
          <p:nvPr/>
        </p:nvPicPr>
        <p:blipFill>
          <a:blip r:embed="rId1"/>
          <a:stretch/>
        </p:blipFill>
        <p:spPr>
          <a:xfrm>
            <a:off x="0" y="0"/>
            <a:ext cx="14630040" cy="1786680"/>
          </a:xfrm>
          <a:prstGeom prst="rect">
            <a:avLst/>
          </a:prstGeom>
          <a:noFill/>
          <a:ln w="0">
            <a:noFill/>
          </a:ln>
        </p:spPr>
      </p:pic>
      <p:sp>
        <p:nvSpPr>
          <p:cNvPr id="222" name="Text 0"/>
          <p:cNvSpPr/>
          <p:nvPr/>
        </p:nvSpPr>
        <p:spPr>
          <a:xfrm>
            <a:off x="500400" y="2180160"/>
            <a:ext cx="11190600" cy="446400"/>
          </a:xfrm>
          <a:prstGeom prst="rect">
            <a:avLst/>
          </a:prstGeom>
          <a:noFill/>
          <a:ln w="0">
            <a:noFill/>
          </a:ln>
        </p:spPr>
        <p:style>
          <a:lnRef idx="0"/>
          <a:fillRef idx="0"/>
          <a:effectRef idx="0"/>
          <a:fontRef idx="minor"/>
        </p:style>
        <p:txBody>
          <a:bodyPr wrap="none" lIns="0" rIns="0" tIns="0" bIns="0" anchor="t">
            <a:noAutofit/>
          </a:bodyPr>
          <a:p>
            <a:pPr defTabSz="914400">
              <a:lnSpc>
                <a:spcPts val="3501"/>
              </a:lnSpc>
              <a:tabLst>
                <a:tab algn="l" pos="0"/>
              </a:tabLst>
            </a:pPr>
            <a:r>
              <a:rPr b="1" lang="en-US" sz="2800" strike="noStrike" u="none">
                <a:solidFill>
                  <a:srgbClr val="19414b"/>
                </a:solidFill>
                <a:uFillTx/>
                <a:latin typeface="Source Sans Pro"/>
                <a:ea typeface="Source Sans Pro"/>
              </a:rPr>
              <a:t>Aplicación paso a paso (Random Forest con RandomizedSearchCV)</a:t>
            </a:r>
            <a:endParaRPr b="0" lang="en-US" sz="2800" strike="noStrike" u="none">
              <a:solidFill>
                <a:srgbClr val="000000"/>
              </a:solidFill>
              <a:uFillTx/>
              <a:latin typeface="Arial"/>
            </a:endParaRPr>
          </a:p>
        </p:txBody>
      </p:sp>
      <p:sp>
        <p:nvSpPr>
          <p:cNvPr id="223" name="Shape 1"/>
          <p:cNvSpPr/>
          <p:nvPr/>
        </p:nvSpPr>
        <p:spPr>
          <a:xfrm>
            <a:off x="7307640" y="2841120"/>
            <a:ext cx="14760" cy="4996440"/>
          </a:xfrm>
          <a:prstGeom prst="roundRect">
            <a:avLst>
              <a:gd name="adj" fmla="val 393988"/>
            </a:avLst>
          </a:prstGeom>
          <a:solidFill>
            <a:srgbClr val="000000">
              <a:alpha val="8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24" name="Shape 2"/>
          <p:cNvSpPr/>
          <p:nvPr/>
        </p:nvSpPr>
        <p:spPr>
          <a:xfrm>
            <a:off x="6740640" y="2994480"/>
            <a:ext cx="428400" cy="14760"/>
          </a:xfrm>
          <a:prstGeom prst="roundRect">
            <a:avLst>
              <a:gd name="adj" fmla="val 393988"/>
            </a:avLst>
          </a:prstGeom>
          <a:solidFill>
            <a:srgbClr val="195b65"/>
          </a:solidFill>
          <a:ln w="0">
            <a:noFill/>
          </a:ln>
        </p:spPr>
        <p:style>
          <a:lnRef idx="0"/>
          <a:fillRef idx="0"/>
          <a:effectRef idx="0"/>
          <a:fontRef idx="minor"/>
        </p:style>
        <p:txBody>
          <a:bodyPr lIns="90000" rIns="90000" tIns="-34560" bIns="-34560" anchor="t">
            <a:noAutofit/>
          </a:bodyPr>
          <a:p>
            <a:endParaRPr b="0" lang="en-US" sz="1800" strike="noStrike" u="none">
              <a:solidFill>
                <a:srgbClr val="ffffff"/>
              </a:solidFill>
              <a:uFillTx/>
              <a:latin typeface="Arial"/>
            </a:endParaRPr>
          </a:p>
        </p:txBody>
      </p:sp>
      <p:sp>
        <p:nvSpPr>
          <p:cNvPr id="225" name="Shape 3"/>
          <p:cNvSpPr/>
          <p:nvPr/>
        </p:nvSpPr>
        <p:spPr>
          <a:xfrm>
            <a:off x="7154280" y="2841120"/>
            <a:ext cx="321120" cy="321120"/>
          </a:xfrm>
          <a:prstGeom prst="roundRect">
            <a:avLst>
              <a:gd name="adj" fmla="val 18671"/>
            </a:avLst>
          </a:prstGeom>
          <a:solidFill>
            <a:srgbClr val="00424c"/>
          </a:solidFill>
          <a:ln w="15240">
            <a:solidFill>
              <a:srgbClr val="195b65"/>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26" name="Text 4"/>
          <p:cNvSpPr/>
          <p:nvPr/>
        </p:nvSpPr>
        <p:spPr>
          <a:xfrm>
            <a:off x="7207920" y="2867760"/>
            <a:ext cx="214200" cy="267480"/>
          </a:xfrm>
          <a:prstGeom prst="rect">
            <a:avLst/>
          </a:prstGeom>
          <a:noFill/>
          <a:ln w="0">
            <a:noFill/>
          </a:ln>
        </p:spPr>
        <p:style>
          <a:lnRef idx="0"/>
          <a:fillRef idx="0"/>
          <a:effectRef idx="0"/>
          <a:fontRef idx="minor"/>
        </p:style>
        <p:txBody>
          <a:bodyPr wrap="none" lIns="0" rIns="0" tIns="0" bIns="0" anchor="t">
            <a:noAutofit/>
          </a:bodyPr>
          <a:p>
            <a:pPr algn="ctr" defTabSz="914400">
              <a:lnSpc>
                <a:spcPts val="1650"/>
              </a:lnSpc>
              <a:tabLst>
                <a:tab algn="l" pos="0"/>
              </a:tabLst>
            </a:pPr>
            <a:r>
              <a:rPr b="1" lang="en-US" sz="1650" strike="noStrike" u="none">
                <a:solidFill>
                  <a:srgbClr val="ffffff"/>
                </a:solidFill>
                <a:uFillTx/>
                <a:latin typeface="Gilroy-ExtraBoldItalic Extra Bold"/>
                <a:ea typeface="Gilroy-ExtraBoldItalic Extra Bold"/>
              </a:rPr>
              <a:t>1</a:t>
            </a:r>
            <a:endParaRPr b="0" lang="en-US" sz="1650" strike="noStrike" u="none">
              <a:solidFill>
                <a:srgbClr val="000000"/>
              </a:solidFill>
              <a:uFillTx/>
              <a:latin typeface="Arial"/>
            </a:endParaRPr>
          </a:p>
        </p:txBody>
      </p:sp>
      <p:sp>
        <p:nvSpPr>
          <p:cNvPr id="227" name="Text 5"/>
          <p:cNvSpPr/>
          <p:nvPr/>
        </p:nvSpPr>
        <p:spPr>
          <a:xfrm>
            <a:off x="4037760" y="2890080"/>
            <a:ext cx="2562480" cy="222840"/>
          </a:xfrm>
          <a:prstGeom prst="rect">
            <a:avLst/>
          </a:prstGeom>
          <a:noFill/>
          <a:ln w="0">
            <a:noFill/>
          </a:ln>
        </p:spPr>
        <p:style>
          <a:lnRef idx="0"/>
          <a:fillRef idx="0"/>
          <a:effectRef idx="0"/>
          <a:fontRef idx="minor"/>
        </p:style>
        <p:txBody>
          <a:bodyPr wrap="none" lIns="0" rIns="0" tIns="0" bIns="0" anchor="t">
            <a:noAutofit/>
          </a:bodyPr>
          <a:p>
            <a:pPr algn="r" defTabSz="914400">
              <a:lnSpc>
                <a:spcPts val="1749"/>
              </a:lnSpc>
              <a:tabLst>
                <a:tab algn="l" pos="0"/>
              </a:tabLst>
            </a:pPr>
            <a:r>
              <a:rPr b="1" lang="en-US" sz="1800" strike="noStrike" u="none">
                <a:solidFill>
                  <a:srgbClr val="1c1d22"/>
                </a:solidFill>
                <a:uFillTx/>
                <a:latin typeface="Source Sans Pro"/>
                <a:ea typeface="Source Sans Pro"/>
              </a:rPr>
              <a:t>1. Importar librerías necesarias</a:t>
            </a:r>
            <a:endParaRPr b="0" lang="en-US" sz="1800" strike="noStrike" u="none">
              <a:solidFill>
                <a:srgbClr val="000000"/>
              </a:solidFill>
              <a:uFillTx/>
              <a:latin typeface="Arial"/>
            </a:endParaRPr>
          </a:p>
        </p:txBody>
      </p:sp>
      <p:sp>
        <p:nvSpPr>
          <p:cNvPr id="228" name="Shape 9"/>
          <p:cNvSpPr/>
          <p:nvPr/>
        </p:nvSpPr>
        <p:spPr>
          <a:xfrm>
            <a:off x="7460640" y="3852000"/>
            <a:ext cx="428400" cy="14760"/>
          </a:xfrm>
          <a:prstGeom prst="roundRect">
            <a:avLst>
              <a:gd name="adj" fmla="val 393988"/>
            </a:avLst>
          </a:prstGeom>
          <a:solidFill>
            <a:srgbClr val="b0c2be"/>
          </a:solidFill>
          <a:ln w="0">
            <a:noFill/>
          </a:ln>
        </p:spPr>
        <p:style>
          <a:lnRef idx="0"/>
          <a:fillRef idx="0"/>
          <a:effectRef idx="0"/>
          <a:fontRef idx="minor"/>
        </p:style>
        <p:txBody>
          <a:bodyPr lIns="90000" rIns="90000" tIns="-34560" bIns="-34560" anchor="t">
            <a:noAutofit/>
          </a:bodyPr>
          <a:p>
            <a:endParaRPr b="0" lang="en-US" sz="1800" strike="noStrike" u="none">
              <a:solidFill>
                <a:srgbClr val="000000"/>
              </a:solidFill>
              <a:uFillTx/>
              <a:latin typeface="Arial"/>
            </a:endParaRPr>
          </a:p>
        </p:txBody>
      </p:sp>
      <p:sp>
        <p:nvSpPr>
          <p:cNvPr id="229" name="Shape 10"/>
          <p:cNvSpPr/>
          <p:nvPr/>
        </p:nvSpPr>
        <p:spPr>
          <a:xfrm>
            <a:off x="7154280" y="3698640"/>
            <a:ext cx="321120" cy="321120"/>
          </a:xfrm>
          <a:prstGeom prst="roundRect">
            <a:avLst>
              <a:gd name="adj" fmla="val 18671"/>
            </a:avLst>
          </a:prstGeom>
          <a:solidFill>
            <a:srgbClr val="cadcd8"/>
          </a:solidFill>
          <a:ln w="15240">
            <a:solidFill>
              <a:srgbClr val="b0c2be"/>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30" name="Text 11"/>
          <p:cNvSpPr/>
          <p:nvPr/>
        </p:nvSpPr>
        <p:spPr>
          <a:xfrm>
            <a:off x="7207920" y="3725640"/>
            <a:ext cx="214200" cy="267480"/>
          </a:xfrm>
          <a:prstGeom prst="rect">
            <a:avLst/>
          </a:prstGeom>
          <a:noFill/>
          <a:ln w="0">
            <a:noFill/>
          </a:ln>
        </p:spPr>
        <p:style>
          <a:lnRef idx="0"/>
          <a:fillRef idx="0"/>
          <a:effectRef idx="0"/>
          <a:fontRef idx="minor"/>
        </p:style>
        <p:txBody>
          <a:bodyPr wrap="none" lIns="0" rIns="0" tIns="0" bIns="0" anchor="t">
            <a:noAutofit/>
          </a:bodyPr>
          <a:p>
            <a:pPr algn="ctr" defTabSz="914400">
              <a:lnSpc>
                <a:spcPts val="1650"/>
              </a:lnSpc>
              <a:tabLst>
                <a:tab algn="l" pos="0"/>
              </a:tabLst>
            </a:pPr>
            <a:r>
              <a:rPr b="1" lang="en-US" sz="1650" strike="noStrike" u="none">
                <a:solidFill>
                  <a:srgbClr val="000000"/>
                </a:solidFill>
                <a:uFillTx/>
                <a:latin typeface="Gilroy-ExtraBoldItalic Extra Bold"/>
                <a:ea typeface="Gilroy-ExtraBoldItalic Extra Bold"/>
              </a:rPr>
              <a:t>2</a:t>
            </a:r>
            <a:endParaRPr b="0" lang="en-US" sz="1650" strike="noStrike" u="none">
              <a:solidFill>
                <a:srgbClr val="000000"/>
              </a:solidFill>
              <a:uFillTx/>
              <a:latin typeface="Arial"/>
            </a:endParaRPr>
          </a:p>
        </p:txBody>
      </p:sp>
      <p:sp>
        <p:nvSpPr>
          <p:cNvPr id="231" name="Text 12"/>
          <p:cNvSpPr/>
          <p:nvPr/>
        </p:nvSpPr>
        <p:spPr>
          <a:xfrm>
            <a:off x="8029800" y="3747960"/>
            <a:ext cx="1786680" cy="222840"/>
          </a:xfrm>
          <a:prstGeom prst="rect">
            <a:avLst/>
          </a:prstGeom>
          <a:noFill/>
          <a:ln w="0">
            <a:noFill/>
          </a:ln>
        </p:spPr>
        <p:style>
          <a:lnRef idx="0"/>
          <a:fillRef idx="0"/>
          <a:effectRef idx="0"/>
          <a:fontRef idx="minor"/>
        </p:style>
        <p:txBody>
          <a:bodyPr wrap="none" lIns="0" rIns="0" tIns="0" bIns="0" anchor="t">
            <a:noAutofit/>
          </a:bodyPr>
          <a:p>
            <a:pPr defTabSz="914400">
              <a:lnSpc>
                <a:spcPts val="1749"/>
              </a:lnSpc>
              <a:tabLst>
                <a:tab algn="l" pos="0"/>
              </a:tabLst>
            </a:pPr>
            <a:r>
              <a:rPr b="1" lang="en-US" sz="1800" strike="noStrike" u="none">
                <a:solidFill>
                  <a:srgbClr val="1c1d22"/>
                </a:solidFill>
                <a:uFillTx/>
                <a:latin typeface="Source Sans Pro"/>
                <a:ea typeface="Source Sans Pro"/>
              </a:rPr>
              <a:t>2. Cargar datos</a:t>
            </a:r>
            <a:endParaRPr b="0" lang="en-US" sz="1800" strike="noStrike" u="none">
              <a:solidFill>
                <a:srgbClr val="000000"/>
              </a:solidFill>
              <a:uFillTx/>
              <a:latin typeface="Arial"/>
            </a:endParaRPr>
          </a:p>
        </p:txBody>
      </p:sp>
      <p:sp>
        <p:nvSpPr>
          <p:cNvPr id="232" name="Shape 16"/>
          <p:cNvSpPr/>
          <p:nvPr/>
        </p:nvSpPr>
        <p:spPr>
          <a:xfrm>
            <a:off x="6740640" y="4842360"/>
            <a:ext cx="428400" cy="14760"/>
          </a:xfrm>
          <a:prstGeom prst="roundRect">
            <a:avLst>
              <a:gd name="adj" fmla="val 393988"/>
            </a:avLst>
          </a:prstGeom>
          <a:solidFill>
            <a:srgbClr val="9f90ba"/>
          </a:solidFill>
          <a:ln w="0">
            <a:noFill/>
          </a:ln>
        </p:spPr>
        <p:style>
          <a:lnRef idx="0"/>
          <a:fillRef idx="0"/>
          <a:effectRef idx="0"/>
          <a:fontRef idx="minor"/>
        </p:style>
        <p:txBody>
          <a:bodyPr lIns="90000" rIns="90000" tIns="-34560" bIns="-34560" anchor="t">
            <a:noAutofit/>
          </a:bodyPr>
          <a:p>
            <a:endParaRPr b="0" lang="en-US" sz="1800" strike="noStrike" u="none">
              <a:solidFill>
                <a:srgbClr val="ffffff"/>
              </a:solidFill>
              <a:uFillTx/>
              <a:latin typeface="Arial"/>
            </a:endParaRPr>
          </a:p>
        </p:txBody>
      </p:sp>
      <p:sp>
        <p:nvSpPr>
          <p:cNvPr id="233" name="Shape 17"/>
          <p:cNvSpPr/>
          <p:nvPr/>
        </p:nvSpPr>
        <p:spPr>
          <a:xfrm>
            <a:off x="7154280" y="4689360"/>
            <a:ext cx="321120" cy="321120"/>
          </a:xfrm>
          <a:prstGeom prst="roundRect">
            <a:avLst>
              <a:gd name="adj" fmla="val 18671"/>
            </a:avLst>
          </a:prstGeom>
          <a:solidFill>
            <a:srgbClr val="b9aad4"/>
          </a:solidFill>
          <a:ln w="15240">
            <a:solidFill>
              <a:srgbClr val="9f90ba"/>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34" name="Text 18"/>
          <p:cNvSpPr/>
          <p:nvPr/>
        </p:nvSpPr>
        <p:spPr>
          <a:xfrm>
            <a:off x="7207920" y="4716000"/>
            <a:ext cx="214200" cy="267480"/>
          </a:xfrm>
          <a:prstGeom prst="rect">
            <a:avLst/>
          </a:prstGeom>
          <a:noFill/>
          <a:ln w="0">
            <a:noFill/>
          </a:ln>
        </p:spPr>
        <p:style>
          <a:lnRef idx="0"/>
          <a:fillRef idx="0"/>
          <a:effectRef idx="0"/>
          <a:fontRef idx="minor"/>
        </p:style>
        <p:txBody>
          <a:bodyPr wrap="none" lIns="0" rIns="0" tIns="0" bIns="0" anchor="t">
            <a:noAutofit/>
          </a:bodyPr>
          <a:p>
            <a:pPr algn="ctr" defTabSz="914400">
              <a:lnSpc>
                <a:spcPts val="1650"/>
              </a:lnSpc>
              <a:tabLst>
                <a:tab algn="l" pos="0"/>
              </a:tabLst>
            </a:pPr>
            <a:r>
              <a:rPr b="1" lang="en-US" sz="1650" strike="noStrike" u="none">
                <a:solidFill>
                  <a:srgbClr val="000000"/>
                </a:solidFill>
                <a:uFillTx/>
                <a:latin typeface="Gilroy-ExtraBoldItalic Extra Bold"/>
                <a:ea typeface="Gilroy-ExtraBoldItalic Extra Bold"/>
              </a:rPr>
              <a:t>3</a:t>
            </a:r>
            <a:endParaRPr b="0" lang="en-US" sz="1650" strike="noStrike" u="none">
              <a:solidFill>
                <a:srgbClr val="000000"/>
              </a:solidFill>
              <a:uFillTx/>
              <a:latin typeface="Arial"/>
            </a:endParaRPr>
          </a:p>
        </p:txBody>
      </p:sp>
      <p:sp>
        <p:nvSpPr>
          <p:cNvPr id="235" name="Text 19"/>
          <p:cNvSpPr/>
          <p:nvPr/>
        </p:nvSpPr>
        <p:spPr>
          <a:xfrm>
            <a:off x="4546080" y="4738320"/>
            <a:ext cx="2054160" cy="222840"/>
          </a:xfrm>
          <a:prstGeom prst="rect">
            <a:avLst/>
          </a:prstGeom>
          <a:noFill/>
          <a:ln w="0">
            <a:noFill/>
          </a:ln>
        </p:spPr>
        <p:style>
          <a:lnRef idx="0"/>
          <a:fillRef idx="0"/>
          <a:effectRef idx="0"/>
          <a:fontRef idx="minor"/>
        </p:style>
        <p:txBody>
          <a:bodyPr wrap="none" lIns="0" rIns="0" tIns="0" bIns="0" anchor="t">
            <a:noAutofit/>
          </a:bodyPr>
          <a:p>
            <a:pPr algn="r" defTabSz="914400">
              <a:lnSpc>
                <a:spcPts val="1749"/>
              </a:lnSpc>
              <a:tabLst>
                <a:tab algn="l" pos="0"/>
              </a:tabLst>
            </a:pPr>
            <a:r>
              <a:rPr b="1" lang="en-US" sz="1800" strike="noStrike" u="none">
                <a:solidFill>
                  <a:srgbClr val="1c1d22"/>
                </a:solidFill>
                <a:uFillTx/>
                <a:latin typeface="Source Sans Pro"/>
                <a:ea typeface="Source Sans Pro"/>
              </a:rPr>
              <a:t>3. Definir el modelo base</a:t>
            </a:r>
            <a:endParaRPr b="0" lang="en-US" sz="1800" strike="noStrike" u="none">
              <a:solidFill>
                <a:srgbClr val="000000"/>
              </a:solidFill>
              <a:uFillTx/>
              <a:latin typeface="Arial"/>
            </a:endParaRPr>
          </a:p>
        </p:txBody>
      </p:sp>
      <p:sp>
        <p:nvSpPr>
          <p:cNvPr id="236" name="Shape 23"/>
          <p:cNvSpPr/>
          <p:nvPr/>
        </p:nvSpPr>
        <p:spPr>
          <a:xfrm>
            <a:off x="7460640" y="5581800"/>
            <a:ext cx="428400" cy="14760"/>
          </a:xfrm>
          <a:prstGeom prst="roundRect">
            <a:avLst>
              <a:gd name="adj" fmla="val 393988"/>
            </a:avLst>
          </a:prstGeom>
          <a:solidFill>
            <a:srgbClr val="98bb93"/>
          </a:solidFill>
          <a:ln w="0">
            <a:noFill/>
          </a:ln>
        </p:spPr>
        <p:style>
          <a:lnRef idx="0"/>
          <a:fillRef idx="0"/>
          <a:effectRef idx="0"/>
          <a:fontRef idx="minor"/>
        </p:style>
        <p:txBody>
          <a:bodyPr lIns="90000" rIns="90000" tIns="-34560" bIns="-34560" anchor="t">
            <a:noAutofit/>
          </a:bodyPr>
          <a:p>
            <a:endParaRPr b="0" lang="en-US" sz="1800" strike="noStrike" u="none">
              <a:solidFill>
                <a:srgbClr val="000000"/>
              </a:solidFill>
              <a:uFillTx/>
              <a:latin typeface="Arial"/>
            </a:endParaRPr>
          </a:p>
        </p:txBody>
      </p:sp>
      <p:sp>
        <p:nvSpPr>
          <p:cNvPr id="237" name="Shape 24"/>
          <p:cNvSpPr/>
          <p:nvPr/>
        </p:nvSpPr>
        <p:spPr>
          <a:xfrm>
            <a:off x="7154280" y="5428800"/>
            <a:ext cx="321120" cy="321120"/>
          </a:xfrm>
          <a:prstGeom prst="roundRect">
            <a:avLst>
              <a:gd name="adj" fmla="val 18671"/>
            </a:avLst>
          </a:prstGeom>
          <a:solidFill>
            <a:srgbClr val="b2d5ad"/>
          </a:solidFill>
          <a:ln w="15240">
            <a:solidFill>
              <a:srgbClr val="98bb93"/>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38" name="Text 25"/>
          <p:cNvSpPr/>
          <p:nvPr/>
        </p:nvSpPr>
        <p:spPr>
          <a:xfrm>
            <a:off x="7207920" y="5455440"/>
            <a:ext cx="214200" cy="267480"/>
          </a:xfrm>
          <a:prstGeom prst="rect">
            <a:avLst/>
          </a:prstGeom>
          <a:noFill/>
          <a:ln w="0">
            <a:noFill/>
          </a:ln>
        </p:spPr>
        <p:style>
          <a:lnRef idx="0"/>
          <a:fillRef idx="0"/>
          <a:effectRef idx="0"/>
          <a:fontRef idx="minor"/>
        </p:style>
        <p:txBody>
          <a:bodyPr wrap="none" lIns="0" rIns="0" tIns="0" bIns="0" anchor="t">
            <a:noAutofit/>
          </a:bodyPr>
          <a:p>
            <a:pPr algn="ctr" defTabSz="914400">
              <a:lnSpc>
                <a:spcPts val="1650"/>
              </a:lnSpc>
              <a:tabLst>
                <a:tab algn="l" pos="0"/>
              </a:tabLst>
            </a:pPr>
            <a:r>
              <a:rPr b="1" lang="en-US" sz="1650" strike="noStrike" u="none">
                <a:solidFill>
                  <a:srgbClr val="000000"/>
                </a:solidFill>
                <a:uFillTx/>
                <a:latin typeface="Gilroy-ExtraBoldItalic Extra Bold"/>
                <a:ea typeface="Gilroy-ExtraBoldItalic Extra Bold"/>
              </a:rPr>
              <a:t>4</a:t>
            </a:r>
            <a:endParaRPr b="0" lang="en-US" sz="1650" strike="noStrike" u="none">
              <a:solidFill>
                <a:srgbClr val="000000"/>
              </a:solidFill>
              <a:uFillTx/>
              <a:latin typeface="Arial"/>
            </a:endParaRPr>
          </a:p>
        </p:txBody>
      </p:sp>
      <p:sp>
        <p:nvSpPr>
          <p:cNvPr id="239" name="Text 26"/>
          <p:cNvSpPr/>
          <p:nvPr/>
        </p:nvSpPr>
        <p:spPr>
          <a:xfrm>
            <a:off x="8029800" y="5477760"/>
            <a:ext cx="3344760" cy="222840"/>
          </a:xfrm>
          <a:prstGeom prst="rect">
            <a:avLst/>
          </a:prstGeom>
          <a:noFill/>
          <a:ln w="0">
            <a:noFill/>
          </a:ln>
        </p:spPr>
        <p:style>
          <a:lnRef idx="0"/>
          <a:fillRef idx="0"/>
          <a:effectRef idx="0"/>
          <a:fontRef idx="minor"/>
        </p:style>
        <p:txBody>
          <a:bodyPr wrap="none" lIns="0" rIns="0" tIns="0" bIns="0" anchor="t">
            <a:noAutofit/>
          </a:bodyPr>
          <a:p>
            <a:pPr defTabSz="914400">
              <a:lnSpc>
                <a:spcPts val="1749"/>
              </a:lnSpc>
              <a:tabLst>
                <a:tab algn="l" pos="0"/>
              </a:tabLst>
            </a:pPr>
            <a:r>
              <a:rPr b="1" lang="en-US" sz="1800" strike="noStrike" u="none">
                <a:solidFill>
                  <a:srgbClr val="1c1d22"/>
                </a:solidFill>
                <a:uFillTx/>
                <a:latin typeface="Source Sans Pro"/>
                <a:ea typeface="Source Sans Pro"/>
              </a:rPr>
              <a:t>4. Definir el espacio de hiperparámetros</a:t>
            </a:r>
            <a:endParaRPr b="0" lang="en-US" sz="1800" strike="noStrike" u="none">
              <a:solidFill>
                <a:srgbClr val="000000"/>
              </a:solidFill>
              <a:uFillTx/>
              <a:latin typeface="Arial"/>
            </a:endParaRPr>
          </a:p>
        </p:txBody>
      </p:sp>
      <p:sp>
        <p:nvSpPr>
          <p:cNvPr id="240" name="Text 30"/>
          <p:cNvSpPr/>
          <p:nvPr/>
        </p:nvSpPr>
        <p:spPr>
          <a:xfrm>
            <a:off x="8029800" y="7609320"/>
            <a:ext cx="6099840" cy="228240"/>
          </a:xfrm>
          <a:prstGeom prst="rect">
            <a:avLst/>
          </a:prstGeom>
          <a:noFill/>
          <a:ln w="0">
            <a:noFill/>
          </a:ln>
        </p:spPr>
        <p:style>
          <a:lnRef idx="0"/>
          <a:fillRef idx="0"/>
          <a:effectRef idx="0"/>
          <a:fontRef idx="minor"/>
        </p:style>
        <p:txBody>
          <a:bodyPr wrap="none" lIns="0" rIns="0" tIns="0" bIns="0" anchor="t">
            <a:noAutofit/>
          </a:bodyPr>
          <a:p>
            <a:pPr defTabSz="914400">
              <a:lnSpc>
                <a:spcPts val="1800"/>
              </a:lnSpc>
              <a:tabLst>
                <a:tab algn="l" pos="0"/>
              </a:tabLst>
            </a:pPr>
            <a:r>
              <a:rPr b="0" lang="en-US" sz="1400" strike="noStrike" u="none">
                <a:solidFill>
                  <a:srgbClr val="1c1d22"/>
                </a:solidFill>
                <a:uFillTx/>
                <a:latin typeface="Source Sans Pro"/>
                <a:ea typeface="Source Sans Pro"/>
              </a:rPr>
              <a:t>Con Grid Search esto sería 10 × 5 × 4 × 2 = 400 combinaciones posibles.</a:t>
            </a:r>
            <a:endParaRPr b="0" lang="en-US" sz="1400" strike="noStrike" u="none">
              <a:solidFill>
                <a:srgbClr val="000000"/>
              </a:solidFill>
              <a:uFillTx/>
              <a:latin typeface="Arial"/>
            </a:endParaRPr>
          </a:p>
        </p:txBody>
      </p:sp>
      <p:pic>
        <p:nvPicPr>
          <p:cNvPr id="241" name="Imagen 34" descr=""/>
          <p:cNvPicPr/>
          <p:nvPr/>
        </p:nvPicPr>
        <p:blipFill>
          <a:blip r:embed="rId2"/>
          <a:stretch/>
        </p:blipFill>
        <p:spPr>
          <a:xfrm>
            <a:off x="1672920" y="3162600"/>
            <a:ext cx="4934160" cy="1114200"/>
          </a:xfrm>
          <a:prstGeom prst="rect">
            <a:avLst/>
          </a:prstGeom>
          <a:noFill/>
          <a:ln w="0">
            <a:noFill/>
          </a:ln>
        </p:spPr>
      </p:pic>
      <p:pic>
        <p:nvPicPr>
          <p:cNvPr id="242" name="Imagen 36" descr=""/>
          <p:cNvPicPr/>
          <p:nvPr/>
        </p:nvPicPr>
        <p:blipFill>
          <a:blip r:embed="rId3"/>
          <a:stretch/>
        </p:blipFill>
        <p:spPr>
          <a:xfrm>
            <a:off x="8022960" y="4103640"/>
            <a:ext cx="3009960" cy="428400"/>
          </a:xfrm>
          <a:prstGeom prst="rect">
            <a:avLst/>
          </a:prstGeom>
          <a:noFill/>
          <a:ln w="0">
            <a:noFill/>
          </a:ln>
        </p:spPr>
      </p:pic>
      <p:pic>
        <p:nvPicPr>
          <p:cNvPr id="243" name="Imagen 38" descr=""/>
          <p:cNvPicPr/>
          <p:nvPr/>
        </p:nvPicPr>
        <p:blipFill>
          <a:blip r:embed="rId4"/>
          <a:stretch/>
        </p:blipFill>
        <p:spPr>
          <a:xfrm>
            <a:off x="2520720" y="5096520"/>
            <a:ext cx="4086360" cy="380520"/>
          </a:xfrm>
          <a:prstGeom prst="rect">
            <a:avLst/>
          </a:prstGeom>
          <a:noFill/>
          <a:ln w="0">
            <a:noFill/>
          </a:ln>
        </p:spPr>
      </p:pic>
      <p:pic>
        <p:nvPicPr>
          <p:cNvPr id="244" name="Imagen 40" descr=""/>
          <p:cNvPicPr/>
          <p:nvPr/>
        </p:nvPicPr>
        <p:blipFill>
          <a:blip r:embed="rId5"/>
          <a:stretch/>
        </p:blipFill>
        <p:spPr>
          <a:xfrm>
            <a:off x="8022960" y="5723280"/>
            <a:ext cx="5848920" cy="168588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5" name="Image 0" descr="preencoded.png"/>
          <p:cNvPicPr/>
          <p:nvPr/>
        </p:nvPicPr>
        <p:blipFill>
          <a:blip r:embed="rId1"/>
          <a:stretch/>
        </p:blipFill>
        <p:spPr>
          <a:xfrm>
            <a:off x="9144000" y="0"/>
            <a:ext cx="5486040" cy="8229240"/>
          </a:xfrm>
          <a:prstGeom prst="rect">
            <a:avLst/>
          </a:prstGeom>
          <a:noFill/>
          <a:ln w="0">
            <a:noFill/>
          </a:ln>
        </p:spPr>
      </p:pic>
      <p:sp>
        <p:nvSpPr>
          <p:cNvPr id="246" name="Text 0"/>
          <p:cNvSpPr/>
          <p:nvPr/>
        </p:nvSpPr>
        <p:spPr>
          <a:xfrm>
            <a:off x="616320" y="486360"/>
            <a:ext cx="7911000" cy="1100520"/>
          </a:xfrm>
          <a:prstGeom prst="rect">
            <a:avLst/>
          </a:prstGeom>
          <a:noFill/>
          <a:ln w="0">
            <a:noFill/>
          </a:ln>
        </p:spPr>
        <p:style>
          <a:lnRef idx="0"/>
          <a:fillRef idx="0"/>
          <a:effectRef idx="0"/>
          <a:fontRef idx="minor"/>
        </p:style>
        <p:txBody>
          <a:bodyPr lIns="0" rIns="0" tIns="0" bIns="0" anchor="t">
            <a:noAutofit/>
          </a:bodyPr>
          <a:p>
            <a:pPr defTabSz="914400">
              <a:lnSpc>
                <a:spcPts val="4300"/>
              </a:lnSpc>
              <a:tabLst>
                <a:tab algn="l" pos="0"/>
              </a:tabLst>
            </a:pPr>
            <a:r>
              <a:rPr b="1" lang="en-US" sz="3450" strike="noStrike" u="none">
                <a:solidFill>
                  <a:srgbClr val="19414b"/>
                </a:solidFill>
                <a:uFillTx/>
                <a:latin typeface="Source Sans Pro"/>
                <a:ea typeface="Source Sans Pro"/>
              </a:rPr>
              <a:t>Configurar y ejecutar la búsqueda aleatoria</a:t>
            </a:r>
            <a:endParaRPr b="0" lang="en-US" sz="3450" strike="noStrike" u="none">
              <a:solidFill>
                <a:srgbClr val="000000"/>
              </a:solidFill>
              <a:uFillTx/>
              <a:latin typeface="Arial"/>
            </a:endParaRPr>
          </a:p>
        </p:txBody>
      </p:sp>
      <p:sp>
        <p:nvSpPr>
          <p:cNvPr id="247" name="Shape 1"/>
          <p:cNvSpPr/>
          <p:nvPr/>
        </p:nvSpPr>
        <p:spPr>
          <a:xfrm>
            <a:off x="814680" y="1851480"/>
            <a:ext cx="22680" cy="5891400"/>
          </a:xfrm>
          <a:prstGeom prst="roundRect">
            <a:avLst>
              <a:gd name="adj" fmla="val 323619"/>
            </a:avLst>
          </a:prstGeom>
          <a:solidFill>
            <a:srgbClr val="000000">
              <a:alpha val="8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48" name="Shape 2"/>
          <p:cNvSpPr/>
          <p:nvPr/>
        </p:nvSpPr>
        <p:spPr>
          <a:xfrm>
            <a:off x="989640" y="2037960"/>
            <a:ext cx="528120" cy="22680"/>
          </a:xfrm>
          <a:prstGeom prst="roundRect">
            <a:avLst>
              <a:gd name="adj" fmla="val 323619"/>
            </a:avLst>
          </a:prstGeom>
          <a:solidFill>
            <a:srgbClr val="195b65"/>
          </a:solidFill>
          <a:ln w="0">
            <a:noFill/>
          </a:ln>
        </p:spPr>
        <p:style>
          <a:lnRef idx="0"/>
          <a:fillRef idx="0"/>
          <a:effectRef idx="0"/>
          <a:fontRef idx="minor"/>
        </p:style>
        <p:txBody>
          <a:bodyPr lIns="90000" rIns="90000" tIns="-28800" bIns="-28800" anchor="t">
            <a:noAutofit/>
          </a:bodyPr>
          <a:p>
            <a:endParaRPr b="0" lang="en-US" sz="1800" strike="noStrike" u="none">
              <a:solidFill>
                <a:srgbClr val="ffffff"/>
              </a:solidFill>
              <a:uFillTx/>
              <a:latin typeface="Arial"/>
            </a:endParaRPr>
          </a:p>
        </p:txBody>
      </p:sp>
      <p:sp>
        <p:nvSpPr>
          <p:cNvPr id="249" name="Shape 3"/>
          <p:cNvSpPr/>
          <p:nvPr/>
        </p:nvSpPr>
        <p:spPr>
          <a:xfrm>
            <a:off x="616320" y="1851480"/>
            <a:ext cx="396000" cy="396000"/>
          </a:xfrm>
          <a:prstGeom prst="roundRect">
            <a:avLst>
              <a:gd name="adj" fmla="val 18670"/>
            </a:avLst>
          </a:prstGeom>
          <a:solidFill>
            <a:srgbClr val="00424c"/>
          </a:solidFill>
          <a:ln w="15240">
            <a:solidFill>
              <a:srgbClr val="195b65"/>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50" name="Text 4"/>
          <p:cNvSpPr/>
          <p:nvPr/>
        </p:nvSpPr>
        <p:spPr>
          <a:xfrm>
            <a:off x="682560" y="1884600"/>
            <a:ext cx="263880" cy="329760"/>
          </a:xfrm>
          <a:prstGeom prst="rect">
            <a:avLst/>
          </a:prstGeom>
          <a:noFill/>
          <a:ln w="0">
            <a:noFill/>
          </a:ln>
        </p:spPr>
        <p:style>
          <a:lnRef idx="0"/>
          <a:fillRef idx="0"/>
          <a:effectRef idx="0"/>
          <a:fontRef idx="minor"/>
        </p:style>
        <p:txBody>
          <a:bodyPr wrap="none" lIns="0" rIns="0" tIns="0" bIns="0" anchor="t">
            <a:noAutofit/>
          </a:bodyPr>
          <a:p>
            <a:pPr algn="ctr" defTabSz="914400">
              <a:lnSpc>
                <a:spcPts val="2049"/>
              </a:lnSpc>
              <a:tabLst>
                <a:tab algn="l" pos="0"/>
              </a:tabLst>
            </a:pPr>
            <a:r>
              <a:rPr b="1" lang="en-US" sz="2050" strike="noStrike" u="none">
                <a:solidFill>
                  <a:srgbClr val="ffffff"/>
                </a:solidFill>
                <a:uFillTx/>
                <a:latin typeface="Gilroy-ExtraBoldItalic Extra Bold"/>
                <a:ea typeface="Gilroy-ExtraBoldItalic Extra Bold"/>
              </a:rPr>
              <a:t>1</a:t>
            </a:r>
            <a:endParaRPr b="0" lang="en-US" sz="2050" strike="noStrike" u="none">
              <a:solidFill>
                <a:srgbClr val="000000"/>
              </a:solidFill>
              <a:uFillTx/>
              <a:latin typeface="Arial"/>
            </a:endParaRPr>
          </a:p>
        </p:txBody>
      </p:sp>
      <p:sp>
        <p:nvSpPr>
          <p:cNvPr id="251" name="Text 5"/>
          <p:cNvSpPr/>
          <p:nvPr/>
        </p:nvSpPr>
        <p:spPr>
          <a:xfrm>
            <a:off x="1695240" y="1911960"/>
            <a:ext cx="4759200" cy="274680"/>
          </a:xfrm>
          <a:prstGeom prst="rect">
            <a:avLst/>
          </a:prstGeom>
          <a:noFill/>
          <a:ln w="0">
            <a:noFill/>
          </a:ln>
        </p:spPr>
        <p:style>
          <a:lnRef idx="0"/>
          <a:fillRef idx="0"/>
          <a:effectRef idx="0"/>
          <a:fontRef idx="minor"/>
        </p:style>
        <p:txBody>
          <a:bodyPr wrap="none" lIns="0" rIns="0" tIns="0" bIns="0" anchor="t">
            <a:noAutofit/>
          </a:bodyPr>
          <a:p>
            <a:pPr defTabSz="914400">
              <a:lnSpc>
                <a:spcPts val="2149"/>
              </a:lnSpc>
              <a:tabLst>
                <a:tab algn="l" pos="0"/>
              </a:tabLst>
            </a:pPr>
            <a:r>
              <a:rPr b="1" lang="en-US" sz="1800" strike="noStrike" u="none">
                <a:solidFill>
                  <a:srgbClr val="1c1d22"/>
                </a:solidFill>
                <a:uFillTx/>
                <a:latin typeface="Source Sans Pro"/>
                <a:ea typeface="Source Sans Pro"/>
              </a:rPr>
              <a:t>5. Configurar y ejecutar la búsqueda aleatoria</a:t>
            </a:r>
            <a:endParaRPr b="0" lang="en-US" sz="1800" strike="noStrike" u="none">
              <a:solidFill>
                <a:srgbClr val="000000"/>
              </a:solidFill>
              <a:uFillTx/>
              <a:latin typeface="Arial"/>
            </a:endParaRPr>
          </a:p>
        </p:txBody>
      </p:sp>
      <p:sp>
        <p:nvSpPr>
          <p:cNvPr id="252" name="Shape 9"/>
          <p:cNvSpPr/>
          <p:nvPr/>
        </p:nvSpPr>
        <p:spPr>
          <a:xfrm>
            <a:off x="989640" y="6005160"/>
            <a:ext cx="528120" cy="22680"/>
          </a:xfrm>
          <a:prstGeom prst="roundRect">
            <a:avLst>
              <a:gd name="adj" fmla="val 323619"/>
            </a:avLst>
          </a:prstGeom>
          <a:solidFill>
            <a:srgbClr val="b0c2be"/>
          </a:solidFill>
          <a:ln w="0">
            <a:noFill/>
          </a:ln>
        </p:spPr>
        <p:style>
          <a:lnRef idx="0"/>
          <a:fillRef idx="0"/>
          <a:effectRef idx="0"/>
          <a:fontRef idx="minor"/>
        </p:style>
        <p:txBody>
          <a:bodyPr lIns="90000" rIns="90000" tIns="-28800" bIns="-28800" anchor="t">
            <a:noAutofit/>
          </a:bodyPr>
          <a:p>
            <a:endParaRPr b="0" lang="en-US" sz="1800" strike="noStrike" u="none">
              <a:solidFill>
                <a:srgbClr val="000000"/>
              </a:solidFill>
              <a:uFillTx/>
              <a:latin typeface="Arial"/>
            </a:endParaRPr>
          </a:p>
        </p:txBody>
      </p:sp>
      <p:sp>
        <p:nvSpPr>
          <p:cNvPr id="253" name="Shape 10"/>
          <p:cNvSpPr/>
          <p:nvPr/>
        </p:nvSpPr>
        <p:spPr>
          <a:xfrm>
            <a:off x="616320" y="5818320"/>
            <a:ext cx="396000" cy="396000"/>
          </a:xfrm>
          <a:prstGeom prst="roundRect">
            <a:avLst>
              <a:gd name="adj" fmla="val 18670"/>
            </a:avLst>
          </a:prstGeom>
          <a:solidFill>
            <a:srgbClr val="cadcd8"/>
          </a:solidFill>
          <a:ln w="15240">
            <a:solidFill>
              <a:srgbClr val="b0c2be"/>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54" name="Text 11"/>
          <p:cNvSpPr/>
          <p:nvPr/>
        </p:nvSpPr>
        <p:spPr>
          <a:xfrm>
            <a:off x="682560" y="5851440"/>
            <a:ext cx="263880" cy="329760"/>
          </a:xfrm>
          <a:prstGeom prst="rect">
            <a:avLst/>
          </a:prstGeom>
          <a:noFill/>
          <a:ln w="0">
            <a:noFill/>
          </a:ln>
        </p:spPr>
        <p:style>
          <a:lnRef idx="0"/>
          <a:fillRef idx="0"/>
          <a:effectRef idx="0"/>
          <a:fontRef idx="minor"/>
        </p:style>
        <p:txBody>
          <a:bodyPr wrap="none" lIns="0" rIns="0" tIns="0" bIns="0" anchor="t">
            <a:noAutofit/>
          </a:bodyPr>
          <a:p>
            <a:pPr algn="ctr" defTabSz="914400">
              <a:lnSpc>
                <a:spcPts val="2049"/>
              </a:lnSpc>
              <a:tabLst>
                <a:tab algn="l" pos="0"/>
              </a:tabLst>
            </a:pPr>
            <a:r>
              <a:rPr b="1" lang="en-US" sz="2050" strike="noStrike" u="none">
                <a:solidFill>
                  <a:srgbClr val="000000"/>
                </a:solidFill>
                <a:uFillTx/>
                <a:latin typeface="Gilroy-ExtraBoldItalic Extra Bold"/>
                <a:ea typeface="Gilroy-ExtraBoldItalic Extra Bold"/>
              </a:rPr>
              <a:t>2</a:t>
            </a:r>
            <a:endParaRPr b="0" lang="en-US" sz="2050" strike="noStrike" u="none">
              <a:solidFill>
                <a:srgbClr val="000000"/>
              </a:solidFill>
              <a:uFillTx/>
              <a:latin typeface="Arial"/>
            </a:endParaRPr>
          </a:p>
        </p:txBody>
      </p:sp>
      <p:sp>
        <p:nvSpPr>
          <p:cNvPr id="255" name="Text 12"/>
          <p:cNvSpPr/>
          <p:nvPr/>
        </p:nvSpPr>
        <p:spPr>
          <a:xfrm>
            <a:off x="1695240" y="5878800"/>
            <a:ext cx="2201400" cy="274680"/>
          </a:xfrm>
          <a:prstGeom prst="rect">
            <a:avLst/>
          </a:prstGeom>
          <a:noFill/>
          <a:ln w="0">
            <a:noFill/>
          </a:ln>
        </p:spPr>
        <p:style>
          <a:lnRef idx="0"/>
          <a:fillRef idx="0"/>
          <a:effectRef idx="0"/>
          <a:fontRef idx="minor"/>
        </p:style>
        <p:txBody>
          <a:bodyPr wrap="none" lIns="0" rIns="0" tIns="0" bIns="0" anchor="t">
            <a:noAutofit/>
          </a:bodyPr>
          <a:p>
            <a:pPr defTabSz="914400">
              <a:lnSpc>
                <a:spcPts val="2149"/>
              </a:lnSpc>
              <a:tabLst>
                <a:tab algn="l" pos="0"/>
              </a:tabLst>
            </a:pPr>
            <a:r>
              <a:rPr b="1" lang="en-US" sz="1800" strike="noStrike" u="none">
                <a:solidFill>
                  <a:srgbClr val="1c1d22"/>
                </a:solidFill>
                <a:uFillTx/>
                <a:latin typeface="Source Sans Pro"/>
                <a:ea typeface="Source Sans Pro"/>
              </a:rPr>
              <a:t>6. Evaluar resultados</a:t>
            </a:r>
            <a:endParaRPr b="0" lang="en-US" sz="1800" strike="noStrike" u="none">
              <a:solidFill>
                <a:srgbClr val="000000"/>
              </a:solidFill>
              <a:uFillTx/>
              <a:latin typeface="Arial"/>
            </a:endParaRPr>
          </a:p>
        </p:txBody>
      </p:sp>
      <p:pic>
        <p:nvPicPr>
          <p:cNvPr id="256" name="Imagen 19" descr=""/>
          <p:cNvPicPr/>
          <p:nvPr/>
        </p:nvPicPr>
        <p:blipFill>
          <a:blip r:embed="rId2"/>
          <a:stretch/>
        </p:blipFill>
        <p:spPr>
          <a:xfrm>
            <a:off x="1686600" y="2368080"/>
            <a:ext cx="6077520" cy="2428920"/>
          </a:xfrm>
          <a:prstGeom prst="rect">
            <a:avLst/>
          </a:prstGeom>
          <a:noFill/>
          <a:ln w="0">
            <a:noFill/>
          </a:ln>
        </p:spPr>
      </p:pic>
      <p:pic>
        <p:nvPicPr>
          <p:cNvPr id="257" name="Imagen 21" descr=""/>
          <p:cNvPicPr/>
          <p:nvPr/>
        </p:nvPicPr>
        <p:blipFill>
          <a:blip r:embed="rId3"/>
          <a:stretch/>
        </p:blipFill>
        <p:spPr>
          <a:xfrm>
            <a:off x="1695240" y="6409440"/>
            <a:ext cx="3286080" cy="1333440"/>
          </a:xfrm>
          <a:prstGeom prst="rect">
            <a:avLst/>
          </a:prstGeom>
          <a:noFill/>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8" name="Image 0" descr="preencoded.png"/>
          <p:cNvPicPr/>
          <p:nvPr/>
        </p:nvPicPr>
        <p:blipFill>
          <a:blip r:embed="rId1"/>
          <a:stretch/>
        </p:blipFill>
        <p:spPr>
          <a:xfrm>
            <a:off x="9144000" y="0"/>
            <a:ext cx="5486040" cy="8229240"/>
          </a:xfrm>
          <a:prstGeom prst="rect">
            <a:avLst/>
          </a:prstGeom>
          <a:noFill/>
          <a:ln w="0">
            <a:noFill/>
          </a:ln>
        </p:spPr>
      </p:pic>
      <p:sp>
        <p:nvSpPr>
          <p:cNvPr id="259" name="Text 0"/>
          <p:cNvSpPr/>
          <p:nvPr/>
        </p:nvSpPr>
        <p:spPr>
          <a:xfrm>
            <a:off x="793800" y="1719360"/>
            <a:ext cx="755604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Recomendaciones prácticas para Random Search</a:t>
            </a:r>
            <a:endParaRPr b="0" lang="en-US" sz="4450" strike="noStrike" u="none">
              <a:solidFill>
                <a:srgbClr val="000000"/>
              </a:solidFill>
              <a:uFillTx/>
              <a:latin typeface="Arial"/>
            </a:endParaRPr>
          </a:p>
        </p:txBody>
      </p:sp>
      <p:sp>
        <p:nvSpPr>
          <p:cNvPr id="260" name="Shape 1"/>
          <p:cNvSpPr/>
          <p:nvPr/>
        </p:nvSpPr>
        <p:spPr>
          <a:xfrm>
            <a:off x="793800" y="3476880"/>
            <a:ext cx="510120" cy="510120"/>
          </a:xfrm>
          <a:prstGeom prst="roundRect">
            <a:avLst>
              <a:gd name="adj" fmla="val 18669"/>
            </a:avLst>
          </a:prstGeom>
          <a:solidFill>
            <a:srgbClr val="00424c"/>
          </a:solidFill>
          <a:ln w="22860">
            <a:solidFill>
              <a:srgbClr val="195b65"/>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pic>
        <p:nvPicPr>
          <p:cNvPr id="261" name="Image 1" descr="preencoded.png"/>
          <p:cNvPicPr/>
          <p:nvPr/>
        </p:nvPicPr>
        <p:blipFill>
          <a:blip r:embed="rId2"/>
          <a:stretch/>
        </p:blipFill>
        <p:spPr>
          <a:xfrm>
            <a:off x="878760" y="3519360"/>
            <a:ext cx="339840" cy="424800"/>
          </a:xfrm>
          <a:prstGeom prst="rect">
            <a:avLst/>
          </a:prstGeom>
          <a:noFill/>
          <a:ln w="0">
            <a:noFill/>
          </a:ln>
        </p:spPr>
      </p:pic>
      <p:sp>
        <p:nvSpPr>
          <p:cNvPr id="262" name="Text 2"/>
          <p:cNvSpPr/>
          <p:nvPr/>
        </p:nvSpPr>
        <p:spPr>
          <a:xfrm>
            <a:off x="1531080" y="3555000"/>
            <a:ext cx="2899080" cy="708480"/>
          </a:xfrm>
          <a:prstGeom prst="rect">
            <a:avLst/>
          </a:prstGeom>
          <a:noFill/>
          <a:ln w="0">
            <a:noFill/>
          </a:ln>
        </p:spPr>
        <p:style>
          <a:lnRef idx="0"/>
          <a:fillRef idx="0"/>
          <a:effectRef idx="0"/>
          <a:fontRef idx="minor"/>
        </p:style>
        <p:txBody>
          <a:bodyPr lIns="0" rIns="0" tIns="0" bIns="0" anchor="t">
            <a:noAutofit/>
          </a:bodyPr>
          <a:p>
            <a:pPr defTabSz="914400">
              <a:lnSpc>
                <a:spcPts val="2750"/>
              </a:lnSpc>
              <a:tabLst>
                <a:tab algn="l" pos="0"/>
              </a:tabLst>
            </a:pPr>
            <a:r>
              <a:rPr b="1" lang="en-US" sz="2200" strike="noStrike" u="none">
                <a:solidFill>
                  <a:srgbClr val="1c1d22"/>
                </a:solidFill>
                <a:uFillTx/>
                <a:latin typeface="Source Sans Pro"/>
                <a:ea typeface="Source Sans Pro"/>
              </a:rPr>
              <a:t>Ajustar n_iter según el tiempo disponible</a:t>
            </a:r>
            <a:endParaRPr b="0" lang="en-US" sz="2200" strike="noStrike" u="none">
              <a:solidFill>
                <a:srgbClr val="000000"/>
              </a:solidFill>
              <a:uFillTx/>
              <a:latin typeface="Arial"/>
            </a:endParaRPr>
          </a:p>
        </p:txBody>
      </p:sp>
      <p:sp>
        <p:nvSpPr>
          <p:cNvPr id="263" name="Text 3"/>
          <p:cNvSpPr/>
          <p:nvPr/>
        </p:nvSpPr>
        <p:spPr>
          <a:xfrm>
            <a:off x="1531080" y="4399560"/>
            <a:ext cx="289908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Balance entre tiempo y exploración</a:t>
            </a:r>
            <a:endParaRPr b="0" lang="en-US" sz="1750" strike="noStrike" u="none">
              <a:solidFill>
                <a:srgbClr val="000000"/>
              </a:solidFill>
              <a:uFillTx/>
              <a:latin typeface="Arial"/>
            </a:endParaRPr>
          </a:p>
        </p:txBody>
      </p:sp>
      <p:sp>
        <p:nvSpPr>
          <p:cNvPr id="264" name="Shape 4"/>
          <p:cNvSpPr/>
          <p:nvPr/>
        </p:nvSpPr>
        <p:spPr>
          <a:xfrm>
            <a:off x="4713840" y="3476880"/>
            <a:ext cx="510120" cy="510120"/>
          </a:xfrm>
          <a:prstGeom prst="roundRect">
            <a:avLst>
              <a:gd name="adj" fmla="val 18669"/>
            </a:avLst>
          </a:prstGeom>
          <a:solidFill>
            <a:srgbClr val="cadcd8"/>
          </a:solidFill>
          <a:ln w="22860">
            <a:solidFill>
              <a:srgbClr val="b0c2be"/>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265" name="Image 2" descr="preencoded.png"/>
          <p:cNvPicPr/>
          <p:nvPr/>
        </p:nvPicPr>
        <p:blipFill>
          <a:blip r:embed="rId3"/>
          <a:stretch/>
        </p:blipFill>
        <p:spPr>
          <a:xfrm>
            <a:off x="4798800" y="3519360"/>
            <a:ext cx="339840" cy="424800"/>
          </a:xfrm>
          <a:prstGeom prst="rect">
            <a:avLst/>
          </a:prstGeom>
          <a:noFill/>
          <a:ln w="0">
            <a:noFill/>
          </a:ln>
        </p:spPr>
      </p:pic>
      <p:sp>
        <p:nvSpPr>
          <p:cNvPr id="266" name="Text 5"/>
          <p:cNvSpPr/>
          <p:nvPr/>
        </p:nvSpPr>
        <p:spPr>
          <a:xfrm>
            <a:off x="5450760" y="3555000"/>
            <a:ext cx="2899080" cy="1062720"/>
          </a:xfrm>
          <a:prstGeom prst="rect">
            <a:avLst/>
          </a:prstGeom>
          <a:noFill/>
          <a:ln w="0">
            <a:noFill/>
          </a:ln>
        </p:spPr>
        <p:style>
          <a:lnRef idx="0"/>
          <a:fillRef idx="0"/>
          <a:effectRef idx="0"/>
          <a:fontRef idx="minor"/>
        </p:style>
        <p:txBody>
          <a:bodyPr lIns="0" rIns="0" tIns="0" bIns="0" anchor="t">
            <a:noAutofit/>
          </a:bodyPr>
          <a:p>
            <a:pPr defTabSz="914400">
              <a:lnSpc>
                <a:spcPts val="2750"/>
              </a:lnSpc>
              <a:tabLst>
                <a:tab algn="l" pos="0"/>
              </a:tabLst>
            </a:pPr>
            <a:r>
              <a:rPr b="1" lang="en-US" sz="2200" strike="noStrike" u="none">
                <a:solidFill>
                  <a:srgbClr val="1c1d22"/>
                </a:solidFill>
                <a:uFillTx/>
                <a:latin typeface="Source Sans Pro"/>
                <a:ea typeface="Source Sans Pro"/>
              </a:rPr>
              <a:t>Usar random_state para reproducibilidad</a:t>
            </a:r>
            <a:endParaRPr b="0" lang="en-US" sz="2200" strike="noStrike" u="none">
              <a:solidFill>
                <a:srgbClr val="000000"/>
              </a:solidFill>
              <a:uFillTx/>
              <a:latin typeface="Arial"/>
            </a:endParaRPr>
          </a:p>
        </p:txBody>
      </p:sp>
      <p:sp>
        <p:nvSpPr>
          <p:cNvPr id="267" name="Text 6"/>
          <p:cNvSpPr/>
          <p:nvPr/>
        </p:nvSpPr>
        <p:spPr>
          <a:xfrm>
            <a:off x="5450760" y="4753800"/>
            <a:ext cx="289908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Permite comparar resultados</a:t>
            </a:r>
            <a:endParaRPr b="0" lang="en-US" sz="1750" strike="noStrike" u="none">
              <a:solidFill>
                <a:srgbClr val="000000"/>
              </a:solidFill>
              <a:uFillTx/>
              <a:latin typeface="Arial"/>
            </a:endParaRPr>
          </a:p>
        </p:txBody>
      </p:sp>
      <p:sp>
        <p:nvSpPr>
          <p:cNvPr id="268" name="Shape 7"/>
          <p:cNvSpPr/>
          <p:nvPr/>
        </p:nvSpPr>
        <p:spPr>
          <a:xfrm>
            <a:off x="793800" y="5578920"/>
            <a:ext cx="510120" cy="510120"/>
          </a:xfrm>
          <a:prstGeom prst="roundRect">
            <a:avLst>
              <a:gd name="adj" fmla="val 18669"/>
            </a:avLst>
          </a:prstGeom>
          <a:solidFill>
            <a:srgbClr val="b9aad4"/>
          </a:solidFill>
          <a:ln w="22860">
            <a:solidFill>
              <a:srgbClr val="9f90ba"/>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269" name="Image 3" descr="preencoded.png"/>
          <p:cNvPicPr/>
          <p:nvPr/>
        </p:nvPicPr>
        <p:blipFill>
          <a:blip r:embed="rId4"/>
          <a:stretch/>
        </p:blipFill>
        <p:spPr>
          <a:xfrm>
            <a:off x="878760" y="5621400"/>
            <a:ext cx="339840" cy="424800"/>
          </a:xfrm>
          <a:prstGeom prst="rect">
            <a:avLst/>
          </a:prstGeom>
          <a:noFill/>
          <a:ln w="0">
            <a:noFill/>
          </a:ln>
        </p:spPr>
      </p:pic>
      <p:sp>
        <p:nvSpPr>
          <p:cNvPr id="270" name="Text 8"/>
          <p:cNvSpPr/>
          <p:nvPr/>
        </p:nvSpPr>
        <p:spPr>
          <a:xfrm>
            <a:off x="1531080" y="5657040"/>
            <a:ext cx="52362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c1d22"/>
                </a:solidFill>
                <a:uFillTx/>
                <a:latin typeface="Source Sans Pro"/>
                <a:ea typeface="Source Sans Pro"/>
              </a:rPr>
              <a:t>Ajustar rangos con conocimiento previo</a:t>
            </a:r>
            <a:endParaRPr b="0" lang="en-US" sz="2200" strike="noStrike" u="none">
              <a:solidFill>
                <a:srgbClr val="000000"/>
              </a:solidFill>
              <a:uFillTx/>
              <a:latin typeface="Arial"/>
            </a:endParaRPr>
          </a:p>
        </p:txBody>
      </p:sp>
      <p:sp>
        <p:nvSpPr>
          <p:cNvPr id="271" name="Text 9"/>
          <p:cNvSpPr/>
          <p:nvPr/>
        </p:nvSpPr>
        <p:spPr>
          <a:xfrm>
            <a:off x="1531080" y="6147360"/>
            <a:ext cx="68191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Mejora la probabilidad de encontrar buenos valores</a:t>
            </a:r>
            <a:endParaRPr b="0" lang="en-U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2" name="Image 0" descr="preencoded.png"/>
          <p:cNvPicPr/>
          <p:nvPr/>
        </p:nvPicPr>
        <p:blipFill>
          <a:blip r:embed="rId1"/>
          <a:stretch/>
        </p:blipFill>
        <p:spPr>
          <a:xfrm>
            <a:off x="0" y="0"/>
            <a:ext cx="5486040" cy="8232120"/>
          </a:xfrm>
          <a:prstGeom prst="rect">
            <a:avLst/>
          </a:prstGeom>
          <a:noFill/>
          <a:ln w="0">
            <a:noFill/>
          </a:ln>
        </p:spPr>
      </p:pic>
      <p:sp>
        <p:nvSpPr>
          <p:cNvPr id="273" name="Text 0"/>
          <p:cNvSpPr/>
          <p:nvPr/>
        </p:nvSpPr>
        <p:spPr>
          <a:xfrm>
            <a:off x="6186240" y="550080"/>
            <a:ext cx="6797880" cy="1874880"/>
          </a:xfrm>
          <a:prstGeom prst="rect">
            <a:avLst/>
          </a:prstGeom>
          <a:noFill/>
          <a:ln w="0">
            <a:noFill/>
          </a:ln>
        </p:spPr>
        <p:style>
          <a:lnRef idx="0"/>
          <a:fillRef idx="0"/>
          <a:effectRef idx="0"/>
          <a:fontRef idx="minor"/>
        </p:style>
        <p:txBody>
          <a:bodyPr lIns="0" rIns="0" tIns="0" bIns="0" anchor="t">
            <a:noAutofit/>
          </a:bodyPr>
          <a:p>
            <a:pPr defTabSz="914400">
              <a:lnSpc>
                <a:spcPts val="4901"/>
              </a:lnSpc>
              <a:tabLst>
                <a:tab algn="l" pos="0"/>
              </a:tabLst>
            </a:pPr>
            <a:r>
              <a:rPr b="1" lang="en-US" sz="3900" strike="noStrike" u="none">
                <a:solidFill>
                  <a:srgbClr val="19414b"/>
                </a:solidFill>
                <a:uFillTx/>
                <a:latin typeface="Source Sans Pro"/>
                <a:ea typeface="Source Sans Pro"/>
              </a:rPr>
              <a:t>Visualización del rendimiento y actividad práctica</a:t>
            </a:r>
            <a:endParaRPr b="0" lang="en-US" sz="3900" strike="noStrike" u="none">
              <a:solidFill>
                <a:srgbClr val="000000"/>
              </a:solidFill>
              <a:uFillTx/>
              <a:latin typeface="Arial"/>
            </a:endParaRPr>
          </a:p>
        </p:txBody>
      </p:sp>
      <p:sp>
        <p:nvSpPr>
          <p:cNvPr id="274" name="Text 4"/>
          <p:cNvSpPr/>
          <p:nvPr/>
        </p:nvSpPr>
        <p:spPr>
          <a:xfrm>
            <a:off x="6186240" y="4534200"/>
            <a:ext cx="6797880" cy="31968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0" lang="en-US" sz="1800" strike="noStrike" u="none">
                <a:solidFill>
                  <a:srgbClr val="1c1d22"/>
                </a:solidFill>
                <a:uFillTx/>
                <a:latin typeface="Source Sans Pro"/>
                <a:ea typeface="Source Sans Pro"/>
              </a:rPr>
              <a:t>Esto facilita ver qué combinaciones aleatorias funcionaron mejor.</a:t>
            </a:r>
            <a:endParaRPr b="0" lang="en-US" sz="1800" strike="noStrike" u="none">
              <a:solidFill>
                <a:srgbClr val="000000"/>
              </a:solidFill>
              <a:uFillTx/>
              <a:latin typeface="Arial"/>
            </a:endParaRPr>
          </a:p>
        </p:txBody>
      </p:sp>
      <p:pic>
        <p:nvPicPr>
          <p:cNvPr id="275" name="Image 1" descr="preencoded.png"/>
          <p:cNvPicPr/>
          <p:nvPr/>
        </p:nvPicPr>
        <p:blipFill>
          <a:blip r:embed="rId2"/>
          <a:stretch/>
        </p:blipFill>
        <p:spPr>
          <a:xfrm>
            <a:off x="13213080" y="228600"/>
            <a:ext cx="1188360" cy="387000"/>
          </a:xfrm>
          <a:prstGeom prst="rect">
            <a:avLst/>
          </a:prstGeom>
          <a:noFill/>
          <a:ln w="0">
            <a:noFill/>
          </a:ln>
        </p:spPr>
      </p:pic>
      <p:pic>
        <p:nvPicPr>
          <p:cNvPr id="276" name="Imagen 11" descr=""/>
          <p:cNvPicPr/>
          <p:nvPr/>
        </p:nvPicPr>
        <p:blipFill>
          <a:blip r:embed="rId3"/>
          <a:stretch/>
        </p:blipFill>
        <p:spPr>
          <a:xfrm>
            <a:off x="5954760" y="2725200"/>
            <a:ext cx="8159040" cy="1199880"/>
          </a:xfrm>
          <a:prstGeom prst="rect">
            <a:avLst/>
          </a:prstGeom>
          <a:noFill/>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Text 0"/>
          <p:cNvSpPr/>
          <p:nvPr/>
        </p:nvSpPr>
        <p:spPr>
          <a:xfrm>
            <a:off x="894240" y="546840"/>
            <a:ext cx="1219032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s-CL" sz="4450" strike="noStrike" u="none">
                <a:solidFill>
                  <a:srgbClr val="19414b"/>
                </a:solidFill>
                <a:uFillTx/>
                <a:latin typeface="Source Sans Pro"/>
                <a:ea typeface="Source Sans Pro"/>
              </a:rPr>
              <a:t>Actividad Práctica Sugerida y Preguntas embebidas</a:t>
            </a:r>
            <a:endParaRPr b="0" lang="en-US" sz="4450" strike="noStrike" u="none">
              <a:solidFill>
                <a:srgbClr val="000000"/>
              </a:solidFill>
              <a:uFillTx/>
              <a:latin typeface="Arial"/>
            </a:endParaRPr>
          </a:p>
        </p:txBody>
      </p:sp>
      <p:sp>
        <p:nvSpPr>
          <p:cNvPr id="278" name="Text 1"/>
          <p:cNvSpPr/>
          <p:nvPr/>
        </p:nvSpPr>
        <p:spPr>
          <a:xfrm>
            <a:off x="793800" y="4260240"/>
            <a:ext cx="12190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¿Qué ventaja tiene Random Search si el espacio de búsqueda es muy amplio?</a:t>
            </a:r>
            <a:endParaRPr b="0" lang="en-US" sz="1750" strike="noStrike" u="none">
              <a:solidFill>
                <a:srgbClr val="000000"/>
              </a:solidFill>
              <a:uFillTx/>
              <a:latin typeface="Arial"/>
            </a:endParaRPr>
          </a:p>
        </p:txBody>
      </p:sp>
      <p:sp>
        <p:nvSpPr>
          <p:cNvPr id="279" name="Text 2"/>
          <p:cNvSpPr/>
          <p:nvPr/>
        </p:nvSpPr>
        <p:spPr>
          <a:xfrm>
            <a:off x="793800" y="4702320"/>
            <a:ext cx="12190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¿Cómo garantizarías reproducibilidad en este método?</a:t>
            </a:r>
            <a:endParaRPr b="0" lang="en-US" sz="1750" strike="noStrike" u="none">
              <a:solidFill>
                <a:srgbClr val="000000"/>
              </a:solidFill>
              <a:uFillTx/>
              <a:latin typeface="Arial"/>
            </a:endParaRPr>
          </a:p>
        </p:txBody>
      </p:sp>
      <p:sp>
        <p:nvSpPr>
          <p:cNvPr id="280" name="Text 3"/>
          <p:cNvSpPr/>
          <p:nvPr/>
        </p:nvSpPr>
        <p:spPr>
          <a:xfrm>
            <a:off x="793800" y="5144760"/>
            <a:ext cx="12190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¿Qué impacto tiene n_iter en el tiempo y en la cobertura?</a:t>
            </a:r>
            <a:endParaRPr b="0" lang="en-US" sz="1750" strike="noStrike" u="none">
              <a:solidFill>
                <a:srgbClr val="000000"/>
              </a:solidFill>
              <a:uFillTx/>
              <a:latin typeface="Arial"/>
            </a:endParaRPr>
          </a:p>
        </p:txBody>
      </p:sp>
      <p:pic>
        <p:nvPicPr>
          <p:cNvPr id="281" name="Image 0" descr="preencoded.png"/>
          <p:cNvPicPr/>
          <p:nvPr/>
        </p:nvPicPr>
        <p:blipFill>
          <a:blip r:embed="rId1"/>
          <a:stretch/>
        </p:blipFill>
        <p:spPr>
          <a:xfrm>
            <a:off x="13213080" y="228600"/>
            <a:ext cx="1188360" cy="387000"/>
          </a:xfrm>
          <a:prstGeom prst="rect">
            <a:avLst/>
          </a:prstGeom>
          <a:noFill/>
          <a:ln w="0">
            <a:noFill/>
          </a:ln>
        </p:spPr>
      </p:pic>
      <p:sp>
        <p:nvSpPr>
          <p:cNvPr id="282" name="Text 6"/>
          <p:cNvSpPr/>
          <p:nvPr/>
        </p:nvSpPr>
        <p:spPr>
          <a:xfrm>
            <a:off x="1090440" y="2849760"/>
            <a:ext cx="11633040" cy="959760"/>
          </a:xfrm>
          <a:prstGeom prst="rect">
            <a:avLst/>
          </a:prstGeom>
          <a:noFill/>
          <a:ln w="0">
            <a:noFill/>
          </a:ln>
        </p:spPr>
        <p:style>
          <a:lnRef idx="0"/>
          <a:fillRef idx="0"/>
          <a:effectRef idx="0"/>
          <a:fontRef idx="minor"/>
        </p:style>
        <p:txBody>
          <a:bodyPr lIns="0" rIns="0" tIns="0" bIns="0" anchor="t">
            <a:noAutofit/>
          </a:bodyPr>
          <a:p>
            <a:pPr defTabSz="914400">
              <a:lnSpc>
                <a:spcPts val="2500"/>
              </a:lnSpc>
              <a:tabLst>
                <a:tab algn="l" pos="0"/>
              </a:tabLst>
            </a:pPr>
            <a:r>
              <a:rPr b="0" lang="en-US" sz="1550" strike="noStrike" u="none">
                <a:solidFill>
                  <a:srgbClr val="1c1d22"/>
                </a:solidFill>
                <a:uFillTx/>
                <a:latin typeface="Source Sans Pro"/>
                <a:ea typeface="Source Sans Pro"/>
              </a:rPr>
              <a:t>Usar RandomizedSearchCV con al menos 4 hiperparámetros en un modelo GradientBoostingClassifier, sobre un dataset real. Comparar resultados con un modelo sin ajuste y reflexionar sobre las combinaciones más relevantes.</a:t>
            </a:r>
            <a:endParaRPr b="0" lang="en-US" sz="1550" strike="noStrike" u="none">
              <a:solidFill>
                <a:srgbClr val="000000"/>
              </a:solidFill>
              <a:uFillTx/>
              <a:latin typeface="Arial"/>
            </a:endParaRPr>
          </a:p>
        </p:txBody>
      </p:sp>
      <p:sp>
        <p:nvSpPr>
          <p:cNvPr id="283" name="Text 5"/>
          <p:cNvSpPr/>
          <p:nvPr/>
        </p:nvSpPr>
        <p:spPr>
          <a:xfrm>
            <a:off x="1001160" y="2311920"/>
            <a:ext cx="4923360" cy="312120"/>
          </a:xfrm>
          <a:prstGeom prst="rect">
            <a:avLst/>
          </a:prstGeom>
          <a:noFill/>
          <a:ln w="0">
            <a:noFill/>
          </a:ln>
        </p:spPr>
        <p:style>
          <a:lnRef idx="0"/>
          <a:fillRef idx="0"/>
          <a:effectRef idx="0"/>
          <a:fontRef idx="minor"/>
        </p:style>
        <p:txBody>
          <a:bodyPr wrap="none" lIns="0" rIns="0" tIns="0" bIns="0" anchor="t">
            <a:noAutofit/>
          </a:bodyPr>
          <a:p>
            <a:pPr defTabSz="914400">
              <a:lnSpc>
                <a:spcPts val="2449"/>
              </a:lnSpc>
              <a:tabLst>
                <a:tab algn="l" pos="0"/>
              </a:tabLst>
            </a:pPr>
            <a:r>
              <a:rPr b="1" lang="en-US" sz="1950" strike="noStrike" u="none">
                <a:solidFill>
                  <a:srgbClr val="19414b"/>
                </a:solidFill>
                <a:uFillTx/>
                <a:latin typeface="Source Sans Pro"/>
                <a:ea typeface="Source Sans Pro"/>
              </a:rPr>
              <a:t>Actividad práctica sugerida para alumnos</a:t>
            </a:r>
            <a:endParaRPr b="0" lang="en-US" sz="19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3" name="Image 0" descr="preencoded.png"/>
          <p:cNvPicPr/>
          <p:nvPr/>
        </p:nvPicPr>
        <p:blipFill>
          <a:blip r:embed="rId1"/>
          <a:stretch/>
        </p:blipFill>
        <p:spPr>
          <a:xfrm>
            <a:off x="9144000" y="0"/>
            <a:ext cx="5486040" cy="8229240"/>
          </a:xfrm>
          <a:prstGeom prst="rect">
            <a:avLst/>
          </a:prstGeom>
          <a:noFill/>
          <a:ln w="0">
            <a:noFill/>
          </a:ln>
        </p:spPr>
      </p:pic>
      <p:sp>
        <p:nvSpPr>
          <p:cNvPr id="94" name="Text 0"/>
          <p:cNvSpPr/>
          <p:nvPr/>
        </p:nvSpPr>
        <p:spPr>
          <a:xfrm>
            <a:off x="793800" y="1102680"/>
            <a:ext cx="721620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s-CL" sz="4450" strike="noStrike" u="none">
                <a:solidFill>
                  <a:srgbClr val="19414b"/>
                </a:solidFill>
                <a:uFillTx/>
                <a:latin typeface="Source Sans Pro"/>
                <a:ea typeface="Source Sans Pro"/>
              </a:rPr>
              <a:t>Preguntas de Activación</a:t>
            </a:r>
            <a:endParaRPr b="0" lang="en-US" sz="4450" strike="noStrike" u="none">
              <a:solidFill>
                <a:srgbClr val="000000"/>
              </a:solidFill>
              <a:uFillTx/>
              <a:latin typeface="Arial"/>
            </a:endParaRPr>
          </a:p>
        </p:txBody>
      </p:sp>
      <p:sp>
        <p:nvSpPr>
          <p:cNvPr id="95" name="CuadroTexto 4"/>
          <p:cNvSpPr/>
          <p:nvPr/>
        </p:nvSpPr>
        <p:spPr>
          <a:xfrm>
            <a:off x="793800" y="2714040"/>
            <a:ext cx="731484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s-CL" sz="1800" strike="noStrike" u="none">
                <a:solidFill>
                  <a:schemeClr val="dk1"/>
                </a:solidFill>
                <a:uFillTx/>
                <a:latin typeface="Source Sans Pro"/>
                <a:ea typeface="Source Sans Pro"/>
              </a:rPr>
              <a:t>1.</a:t>
            </a:r>
            <a:r>
              <a:rPr b="0" lang="es-CL" sz="1800" strike="noStrike" u="none">
                <a:solidFill>
                  <a:schemeClr val="dk1"/>
                </a:solidFill>
                <a:uFillTx/>
                <a:latin typeface="Source Sans Pro"/>
                <a:ea typeface="Source Sans Pro"/>
              </a:rPr>
              <a:t> </a:t>
            </a:r>
            <a:r>
              <a:rPr b="0" i="1" lang="es-CL" sz="1800" strike="noStrike" u="none">
                <a:solidFill>
                  <a:schemeClr val="dk1"/>
                </a:solidFill>
                <a:uFillTx/>
                <a:latin typeface="Source Sans Pro"/>
                <a:ea typeface="Source Sans Pro"/>
              </a:rPr>
              <a:t>¿Alguna vez has tenido que probar muchas combinaciones para encontrar “la mejor solución”? (puede ser en juegos, cocina, deporte, etc.) ¿Cómo decidiste cuál era la mejor?</a:t>
            </a:r>
            <a:endParaRPr b="0" lang="en-US" sz="1800" strike="noStrike" u="none">
              <a:solidFill>
                <a:srgbClr val="000000"/>
              </a:solidFill>
              <a:uFillTx/>
              <a:latin typeface="Arial"/>
            </a:endParaRPr>
          </a:p>
        </p:txBody>
      </p:sp>
      <p:sp>
        <p:nvSpPr>
          <p:cNvPr id="96" name="CuadroTexto 6"/>
          <p:cNvSpPr/>
          <p:nvPr/>
        </p:nvSpPr>
        <p:spPr>
          <a:xfrm>
            <a:off x="793800" y="4114800"/>
            <a:ext cx="731484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s-CL" sz="1800" strike="noStrike" u="none">
                <a:solidFill>
                  <a:schemeClr val="dk1"/>
                </a:solidFill>
                <a:uFillTx/>
                <a:latin typeface="Source Sans Pro"/>
                <a:ea typeface="Source Sans Pro"/>
              </a:rPr>
              <a:t>2.</a:t>
            </a:r>
            <a:r>
              <a:rPr b="0" lang="es-CL" sz="1800" strike="noStrike" u="none">
                <a:solidFill>
                  <a:schemeClr val="dk1"/>
                </a:solidFill>
                <a:uFillTx/>
                <a:latin typeface="Source Sans Pro"/>
                <a:ea typeface="Source Sans Pro"/>
              </a:rPr>
              <a:t> </a:t>
            </a:r>
            <a:r>
              <a:rPr b="0" i="1" lang="es-CL" sz="1800" strike="noStrike" u="none">
                <a:solidFill>
                  <a:schemeClr val="dk1"/>
                </a:solidFill>
                <a:uFillTx/>
                <a:latin typeface="Source Sans Pro"/>
                <a:ea typeface="Source Sans Pro"/>
              </a:rPr>
              <a:t>Si pudieras ajustar una característica de un modelo para que “piense” mejor, ¿qué ajustarías? ¿Más profundidad? ¿Más reglas? ¿Más intentos?</a:t>
            </a:r>
            <a:endParaRPr b="0" lang="en-US" sz="1800" strike="noStrike" u="none">
              <a:solidFill>
                <a:srgbClr val="000000"/>
              </a:solidFill>
              <a:uFillTx/>
              <a:latin typeface="Arial"/>
            </a:endParaRPr>
          </a:p>
        </p:txBody>
      </p:sp>
      <p:sp>
        <p:nvSpPr>
          <p:cNvPr id="97" name="CuadroTexto 8"/>
          <p:cNvSpPr/>
          <p:nvPr/>
        </p:nvSpPr>
        <p:spPr>
          <a:xfrm>
            <a:off x="793800" y="5238360"/>
            <a:ext cx="7314840" cy="118692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s-CL" sz="1800" strike="noStrike" u="none">
                <a:solidFill>
                  <a:schemeClr val="dk1"/>
                </a:solidFill>
                <a:uFillTx/>
                <a:latin typeface="Source Sans Pro"/>
                <a:ea typeface="Source Sans Pro"/>
              </a:rPr>
              <a:t>3.</a:t>
            </a:r>
            <a:r>
              <a:rPr b="0" lang="es-CL" sz="1800" strike="noStrike" u="none">
                <a:solidFill>
                  <a:schemeClr val="dk1"/>
                </a:solidFill>
                <a:uFillTx/>
                <a:latin typeface="Source Sans Pro"/>
                <a:ea typeface="Source Sans Pro"/>
              </a:rPr>
              <a:t> </a:t>
            </a:r>
            <a:r>
              <a:rPr b="0" i="1" lang="es-CL" sz="1800" strike="noStrike" u="none">
                <a:solidFill>
                  <a:schemeClr val="dk1"/>
                </a:solidFill>
                <a:uFillTx/>
                <a:latin typeface="Source Sans Pro"/>
                <a:ea typeface="Source Sans Pro"/>
              </a:rPr>
              <a:t>Imagina que eres entrenador de un equipo de fútbol (o videojuegos). ¿Qué estrategias usarías para encontrar la mejor alineación o combinación de jugadores? ¿Probarías todas las combinaciones posibles o algunas al azar?</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4" name="Text 0"/>
          <p:cNvSpPr/>
          <p:nvPr/>
        </p:nvSpPr>
        <p:spPr>
          <a:xfrm>
            <a:off x="793800" y="1675440"/>
            <a:ext cx="1219032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s-CL" sz="4450" strike="noStrike" u="none">
                <a:solidFill>
                  <a:srgbClr val="19414b"/>
                </a:solidFill>
                <a:uFillTx/>
                <a:latin typeface="Source Sans Pro"/>
                <a:ea typeface="Source Sans Pro"/>
              </a:rPr>
              <a:t>Ejemplos y Casos Prácticos</a:t>
            </a:r>
            <a:endParaRPr b="0" lang="en-US" sz="4450" strike="noStrike" u="none">
              <a:solidFill>
                <a:srgbClr val="000000"/>
              </a:solidFill>
              <a:uFillTx/>
              <a:latin typeface="Arial"/>
            </a:endParaRPr>
          </a:p>
        </p:txBody>
      </p:sp>
      <p:sp>
        <p:nvSpPr>
          <p:cNvPr id="285" name="Text 4"/>
          <p:cNvSpPr/>
          <p:nvPr/>
        </p:nvSpPr>
        <p:spPr>
          <a:xfrm>
            <a:off x="793800" y="339444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Source Sans Pro"/>
                <a:ea typeface="Source Sans Pro"/>
              </a:rPr>
              <a:t>Introducción</a:t>
            </a:r>
            <a:endParaRPr b="0" lang="en-US" sz="2200" strike="noStrike" u="none">
              <a:solidFill>
                <a:srgbClr val="000000"/>
              </a:solidFill>
              <a:uFillTx/>
              <a:latin typeface="Arial"/>
            </a:endParaRPr>
          </a:p>
        </p:txBody>
      </p:sp>
      <p:sp>
        <p:nvSpPr>
          <p:cNvPr id="286" name="Text 5"/>
          <p:cNvSpPr/>
          <p:nvPr/>
        </p:nvSpPr>
        <p:spPr>
          <a:xfrm>
            <a:off x="793800" y="4088880"/>
            <a:ext cx="12190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Hasta ahora, se han revisado técnicas para el ajuste de hiperparámetros y su aplicación con Grid Search y Random Search. Esta sección busca cerrar el ciclo teórico-práctico mostrando cómo se emplean estas herramientas en proyectos reales o simulados.</a:t>
            </a:r>
            <a:endParaRPr b="0" lang="en-US" sz="1750" strike="noStrike" u="none">
              <a:solidFill>
                <a:srgbClr val="000000"/>
              </a:solidFill>
              <a:uFillTx/>
              <a:latin typeface="Arial"/>
            </a:endParaRPr>
          </a:p>
        </p:txBody>
      </p:sp>
      <p:pic>
        <p:nvPicPr>
          <p:cNvPr id="287" name="Image 0" descr="preencoded.png"/>
          <p:cNvPicPr/>
          <p:nvPr/>
        </p:nvPicPr>
        <p:blipFill>
          <a:blip r:embed="rId1"/>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Text 0"/>
          <p:cNvSpPr/>
          <p:nvPr/>
        </p:nvSpPr>
        <p:spPr>
          <a:xfrm>
            <a:off x="440280" y="345960"/>
            <a:ext cx="9925200" cy="392760"/>
          </a:xfrm>
          <a:prstGeom prst="rect">
            <a:avLst/>
          </a:prstGeom>
          <a:noFill/>
          <a:ln w="0">
            <a:noFill/>
          </a:ln>
        </p:spPr>
        <p:style>
          <a:lnRef idx="0"/>
          <a:fillRef idx="0"/>
          <a:effectRef idx="0"/>
          <a:fontRef idx="minor"/>
        </p:style>
        <p:txBody>
          <a:bodyPr wrap="none" lIns="0" rIns="0" tIns="0" bIns="0" anchor="t">
            <a:noAutofit/>
          </a:bodyPr>
          <a:p>
            <a:pPr defTabSz="914400">
              <a:lnSpc>
                <a:spcPts val="3050"/>
              </a:lnSpc>
              <a:tabLst>
                <a:tab algn="l" pos="0"/>
              </a:tabLst>
            </a:pPr>
            <a:r>
              <a:rPr b="1" lang="en-US" sz="2800" strike="noStrike" u="none">
                <a:solidFill>
                  <a:srgbClr val="19414b"/>
                </a:solidFill>
                <a:uFillTx/>
                <a:latin typeface="Source Sans Pro"/>
                <a:ea typeface="Source Sans Pro"/>
              </a:rPr>
              <a:t>Caso práctico 1: Clasificación de vinos (Wine Dataset – scikit-learn)</a:t>
            </a:r>
            <a:endParaRPr b="0" lang="en-US" sz="2800" strike="noStrike" u="none">
              <a:solidFill>
                <a:srgbClr val="000000"/>
              </a:solidFill>
              <a:uFillTx/>
              <a:latin typeface="Arial"/>
            </a:endParaRPr>
          </a:p>
        </p:txBody>
      </p:sp>
      <p:sp>
        <p:nvSpPr>
          <p:cNvPr id="289" name="Text 1"/>
          <p:cNvSpPr/>
          <p:nvPr/>
        </p:nvSpPr>
        <p:spPr>
          <a:xfrm>
            <a:off x="431280" y="1022040"/>
            <a:ext cx="1572480" cy="196200"/>
          </a:xfrm>
          <a:prstGeom prst="rect">
            <a:avLst/>
          </a:prstGeom>
          <a:noFill/>
          <a:ln w="0">
            <a:noFill/>
          </a:ln>
        </p:spPr>
        <p:style>
          <a:lnRef idx="0"/>
          <a:fillRef idx="0"/>
          <a:effectRef idx="0"/>
          <a:fontRef idx="minor"/>
        </p:style>
        <p:txBody>
          <a:bodyPr wrap="none" lIns="0" rIns="0" tIns="0" bIns="0" anchor="t">
            <a:noAutofit/>
          </a:bodyPr>
          <a:p>
            <a:pPr defTabSz="914400">
              <a:lnSpc>
                <a:spcPts val="1500"/>
              </a:lnSpc>
              <a:tabLst>
                <a:tab algn="l" pos="0"/>
              </a:tabLst>
            </a:pPr>
            <a:r>
              <a:rPr b="1" lang="en-US" sz="2400" strike="noStrike" u="none">
                <a:solidFill>
                  <a:srgbClr val="19414b"/>
                </a:solidFill>
                <a:uFillTx/>
                <a:latin typeface="Source Sans Pro"/>
                <a:ea typeface="Source Sans Pro"/>
              </a:rPr>
              <a:t>Objetivo:</a:t>
            </a:r>
            <a:endParaRPr b="0" lang="en-US" sz="2400" strike="noStrike" u="none">
              <a:solidFill>
                <a:srgbClr val="000000"/>
              </a:solidFill>
              <a:uFillTx/>
              <a:latin typeface="Arial"/>
            </a:endParaRPr>
          </a:p>
        </p:txBody>
      </p:sp>
      <p:sp>
        <p:nvSpPr>
          <p:cNvPr id="290" name="Text 2"/>
          <p:cNvSpPr/>
          <p:nvPr/>
        </p:nvSpPr>
        <p:spPr>
          <a:xfrm>
            <a:off x="1878840" y="990360"/>
            <a:ext cx="5982480" cy="200880"/>
          </a:xfrm>
          <a:prstGeom prst="rect">
            <a:avLst/>
          </a:prstGeom>
          <a:noFill/>
          <a:ln w="0">
            <a:noFill/>
          </a:ln>
        </p:spPr>
        <p:style>
          <a:lnRef idx="0"/>
          <a:fillRef idx="0"/>
          <a:effectRef idx="0"/>
          <a:fontRef idx="minor"/>
        </p:style>
        <p:txBody>
          <a:bodyPr wrap="none" lIns="0" rIns="0" tIns="0" bIns="0" anchor="t">
            <a:noAutofit/>
          </a:bodyPr>
          <a:p>
            <a:pPr defTabSz="914400">
              <a:lnSpc>
                <a:spcPts val="1551"/>
              </a:lnSpc>
              <a:tabLst>
                <a:tab algn="l" pos="0"/>
              </a:tabLst>
            </a:pPr>
            <a:r>
              <a:rPr b="0" lang="en-US" sz="1600" strike="noStrike" u="none">
                <a:solidFill>
                  <a:srgbClr val="1c1d22"/>
                </a:solidFill>
                <a:uFillTx/>
                <a:latin typeface="Source Sans Pro"/>
                <a:ea typeface="Source Sans Pro"/>
              </a:rPr>
              <a:t>Predecir la clase del vino (tipo 0, 1, 2) en base a sus características químicas.</a:t>
            </a:r>
            <a:endParaRPr b="0" lang="en-US" sz="1600" strike="noStrike" u="none">
              <a:solidFill>
                <a:srgbClr val="000000"/>
              </a:solidFill>
              <a:uFillTx/>
              <a:latin typeface="Arial"/>
            </a:endParaRPr>
          </a:p>
        </p:txBody>
      </p:sp>
      <p:sp>
        <p:nvSpPr>
          <p:cNvPr id="291" name="Text 3"/>
          <p:cNvSpPr/>
          <p:nvPr/>
        </p:nvSpPr>
        <p:spPr>
          <a:xfrm>
            <a:off x="440280" y="1506600"/>
            <a:ext cx="1572480" cy="196200"/>
          </a:xfrm>
          <a:prstGeom prst="rect">
            <a:avLst/>
          </a:prstGeom>
          <a:noFill/>
          <a:ln w="0">
            <a:noFill/>
          </a:ln>
        </p:spPr>
        <p:style>
          <a:lnRef idx="0"/>
          <a:fillRef idx="0"/>
          <a:effectRef idx="0"/>
          <a:fontRef idx="minor"/>
        </p:style>
        <p:txBody>
          <a:bodyPr wrap="none" lIns="0" rIns="0" tIns="0" bIns="0" anchor="t">
            <a:noAutofit/>
          </a:bodyPr>
          <a:p>
            <a:pPr defTabSz="914400">
              <a:lnSpc>
                <a:spcPts val="1500"/>
              </a:lnSpc>
              <a:tabLst>
                <a:tab algn="l" pos="0"/>
              </a:tabLst>
            </a:pPr>
            <a:r>
              <a:rPr b="1" lang="en-US" sz="2400" strike="noStrike" u="none">
                <a:solidFill>
                  <a:srgbClr val="19414b"/>
                </a:solidFill>
                <a:uFillTx/>
                <a:latin typeface="Source Sans Pro"/>
                <a:ea typeface="Source Sans Pro"/>
              </a:rPr>
              <a:t>Proceso:</a:t>
            </a:r>
            <a:endParaRPr b="0" lang="en-US" sz="2400" strike="noStrike" u="none">
              <a:solidFill>
                <a:srgbClr val="000000"/>
              </a:solidFill>
              <a:uFillTx/>
              <a:latin typeface="Arial"/>
            </a:endParaRPr>
          </a:p>
        </p:txBody>
      </p:sp>
      <p:sp>
        <p:nvSpPr>
          <p:cNvPr id="292" name="Text 7"/>
          <p:cNvSpPr/>
          <p:nvPr/>
        </p:nvSpPr>
        <p:spPr>
          <a:xfrm>
            <a:off x="440280" y="6975000"/>
            <a:ext cx="1572480" cy="196200"/>
          </a:xfrm>
          <a:prstGeom prst="rect">
            <a:avLst/>
          </a:prstGeom>
          <a:noFill/>
          <a:ln w="0">
            <a:noFill/>
          </a:ln>
        </p:spPr>
        <p:style>
          <a:lnRef idx="0"/>
          <a:fillRef idx="0"/>
          <a:effectRef idx="0"/>
          <a:fontRef idx="minor"/>
        </p:style>
        <p:txBody>
          <a:bodyPr wrap="none" lIns="0" rIns="0" tIns="0" bIns="0" anchor="t">
            <a:noAutofit/>
          </a:bodyPr>
          <a:p>
            <a:pPr defTabSz="914400">
              <a:lnSpc>
                <a:spcPts val="1500"/>
              </a:lnSpc>
              <a:tabLst>
                <a:tab algn="l" pos="0"/>
              </a:tabLst>
            </a:pPr>
            <a:r>
              <a:rPr b="1" lang="en-US" sz="2400" strike="noStrike" u="none">
                <a:solidFill>
                  <a:srgbClr val="19414b"/>
                </a:solidFill>
                <a:uFillTx/>
                <a:latin typeface="Source Sans Pro"/>
                <a:ea typeface="Source Sans Pro"/>
              </a:rPr>
              <a:t>Resultado:</a:t>
            </a:r>
            <a:endParaRPr b="0" lang="en-US" sz="2400" strike="noStrike" u="none">
              <a:solidFill>
                <a:srgbClr val="000000"/>
              </a:solidFill>
              <a:uFillTx/>
              <a:latin typeface="Arial"/>
            </a:endParaRPr>
          </a:p>
        </p:txBody>
      </p:sp>
      <p:sp>
        <p:nvSpPr>
          <p:cNvPr id="293" name="Text 8"/>
          <p:cNvSpPr/>
          <p:nvPr/>
        </p:nvSpPr>
        <p:spPr>
          <a:xfrm>
            <a:off x="440280" y="7460640"/>
            <a:ext cx="12543840" cy="200880"/>
          </a:xfrm>
          <a:prstGeom prst="rect">
            <a:avLst/>
          </a:prstGeom>
          <a:noFill/>
          <a:ln w="0">
            <a:noFill/>
          </a:ln>
        </p:spPr>
        <p:style>
          <a:lnRef idx="0"/>
          <a:fillRef idx="0"/>
          <a:effectRef idx="0"/>
          <a:fontRef idx="minor"/>
        </p:style>
        <p:txBody>
          <a:bodyPr wrap="none" lIns="0" rIns="0" tIns="0" bIns="0" anchor="t">
            <a:noAutofit/>
          </a:bodyPr>
          <a:p>
            <a:pPr defTabSz="914400">
              <a:lnSpc>
                <a:spcPts val="1551"/>
              </a:lnSpc>
              <a:tabLst>
                <a:tab algn="l" pos="0"/>
              </a:tabLst>
            </a:pPr>
            <a:r>
              <a:rPr b="0" lang="en-US" sz="1600" strike="noStrike" u="none">
                <a:solidFill>
                  <a:srgbClr val="1c1d22"/>
                </a:solidFill>
                <a:uFillTx/>
                <a:latin typeface="Source Sans Pro"/>
                <a:ea typeface="Source Sans Pro"/>
              </a:rPr>
              <a:t>Precisión mejorada en más de 4% respecto al modelo sin tuning.</a:t>
            </a:r>
            <a:endParaRPr b="0" lang="en-US" sz="1600" strike="noStrike" u="none">
              <a:solidFill>
                <a:srgbClr val="000000"/>
              </a:solidFill>
              <a:uFillTx/>
              <a:latin typeface="Arial"/>
            </a:endParaRPr>
          </a:p>
        </p:txBody>
      </p:sp>
      <p:pic>
        <p:nvPicPr>
          <p:cNvPr id="294" name="Image 0" descr="preencoded.png"/>
          <p:cNvPicPr/>
          <p:nvPr/>
        </p:nvPicPr>
        <p:blipFill>
          <a:blip r:embed="rId1"/>
          <a:stretch/>
        </p:blipFill>
        <p:spPr>
          <a:xfrm>
            <a:off x="13213080" y="228600"/>
            <a:ext cx="1188360" cy="387000"/>
          </a:xfrm>
          <a:prstGeom prst="rect">
            <a:avLst/>
          </a:prstGeom>
          <a:noFill/>
          <a:ln w="0">
            <a:noFill/>
          </a:ln>
        </p:spPr>
      </p:pic>
      <p:pic>
        <p:nvPicPr>
          <p:cNvPr id="295" name="Imagen 12" descr=""/>
          <p:cNvPicPr/>
          <p:nvPr/>
        </p:nvPicPr>
        <p:blipFill>
          <a:blip r:embed="rId2"/>
          <a:stretch/>
        </p:blipFill>
        <p:spPr>
          <a:xfrm>
            <a:off x="1878840" y="1559880"/>
            <a:ext cx="6280920" cy="5158800"/>
          </a:xfrm>
          <a:prstGeom prst="rect">
            <a:avLst/>
          </a:prstGeom>
          <a:noFill/>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6" name="Text 0"/>
          <p:cNvSpPr/>
          <p:nvPr/>
        </p:nvSpPr>
        <p:spPr>
          <a:xfrm>
            <a:off x="521280" y="409680"/>
            <a:ext cx="12462840" cy="930600"/>
          </a:xfrm>
          <a:prstGeom prst="rect">
            <a:avLst/>
          </a:prstGeom>
          <a:noFill/>
          <a:ln w="0">
            <a:noFill/>
          </a:ln>
        </p:spPr>
        <p:style>
          <a:lnRef idx="0"/>
          <a:fillRef idx="0"/>
          <a:effectRef idx="0"/>
          <a:fontRef idx="minor"/>
        </p:style>
        <p:txBody>
          <a:bodyPr lIns="0" rIns="0" tIns="0" bIns="0" anchor="t">
            <a:noAutofit/>
          </a:bodyPr>
          <a:p>
            <a:pPr defTabSz="914400">
              <a:lnSpc>
                <a:spcPts val="3651"/>
              </a:lnSpc>
              <a:tabLst>
                <a:tab algn="l" pos="0"/>
              </a:tabLst>
            </a:pPr>
            <a:r>
              <a:rPr b="1" lang="en-US" sz="2800" strike="noStrike" u="none">
                <a:solidFill>
                  <a:srgbClr val="19414b"/>
                </a:solidFill>
                <a:uFillTx/>
                <a:latin typeface="Source Sans Pro"/>
                <a:ea typeface="Source Sans Pro"/>
              </a:rPr>
              <a:t>Caso práctico 2: Predicción de cáncer de mama (Breast Cancer Dataset)</a:t>
            </a:r>
            <a:endParaRPr b="0" lang="en-US" sz="2800" strike="noStrike" u="none">
              <a:solidFill>
                <a:srgbClr val="000000"/>
              </a:solidFill>
              <a:uFillTx/>
              <a:latin typeface="Arial"/>
            </a:endParaRPr>
          </a:p>
        </p:txBody>
      </p:sp>
      <p:sp>
        <p:nvSpPr>
          <p:cNvPr id="297" name="Text 1"/>
          <p:cNvSpPr/>
          <p:nvPr/>
        </p:nvSpPr>
        <p:spPr>
          <a:xfrm>
            <a:off x="521280" y="1128240"/>
            <a:ext cx="1861560" cy="232560"/>
          </a:xfrm>
          <a:prstGeom prst="rect">
            <a:avLst/>
          </a:prstGeom>
          <a:noFill/>
          <a:ln w="0">
            <a:noFill/>
          </a:ln>
        </p:spPr>
        <p:style>
          <a:lnRef idx="0"/>
          <a:fillRef idx="0"/>
          <a:effectRef idx="0"/>
          <a:fontRef idx="minor"/>
        </p:style>
        <p:txBody>
          <a:bodyPr wrap="none" lIns="0" rIns="0" tIns="0" bIns="0" anchor="t">
            <a:noAutofit/>
          </a:bodyPr>
          <a:p>
            <a:pPr defTabSz="914400">
              <a:lnSpc>
                <a:spcPts val="1800"/>
              </a:lnSpc>
              <a:tabLst>
                <a:tab algn="l" pos="0"/>
              </a:tabLst>
            </a:pPr>
            <a:r>
              <a:rPr b="1" lang="en-US" sz="2400" strike="noStrike" u="none">
                <a:solidFill>
                  <a:srgbClr val="19414b"/>
                </a:solidFill>
                <a:uFillTx/>
                <a:latin typeface="Source Sans Pro"/>
                <a:ea typeface="Source Sans Pro"/>
              </a:rPr>
              <a:t>Objetivo:</a:t>
            </a:r>
            <a:endParaRPr b="0" lang="en-US" sz="2400" strike="noStrike" u="none">
              <a:solidFill>
                <a:srgbClr val="000000"/>
              </a:solidFill>
              <a:uFillTx/>
              <a:latin typeface="Arial"/>
            </a:endParaRPr>
          </a:p>
        </p:txBody>
      </p:sp>
      <p:sp>
        <p:nvSpPr>
          <p:cNvPr id="298" name="Text 2"/>
          <p:cNvSpPr/>
          <p:nvPr/>
        </p:nvSpPr>
        <p:spPr>
          <a:xfrm>
            <a:off x="2071440" y="1067400"/>
            <a:ext cx="7351200" cy="237960"/>
          </a:xfrm>
          <a:prstGeom prst="rect">
            <a:avLst/>
          </a:prstGeom>
          <a:noFill/>
          <a:ln w="0">
            <a:noFill/>
          </a:ln>
        </p:spPr>
        <p:style>
          <a:lnRef idx="0"/>
          <a:fillRef idx="0"/>
          <a:effectRef idx="0"/>
          <a:fontRef idx="minor"/>
        </p:style>
        <p:txBody>
          <a:bodyPr wrap="none" lIns="0" rIns="0" tIns="0" bIns="0" anchor="t">
            <a:noAutofit/>
          </a:bodyPr>
          <a:p>
            <a:pPr defTabSz="914400">
              <a:lnSpc>
                <a:spcPts val="1851"/>
              </a:lnSpc>
              <a:tabLst>
                <a:tab algn="l" pos="0"/>
              </a:tabLst>
            </a:pPr>
            <a:r>
              <a:rPr b="0" lang="en-US" sz="1600" strike="noStrike" u="none">
                <a:solidFill>
                  <a:srgbClr val="1c1d22"/>
                </a:solidFill>
                <a:uFillTx/>
                <a:latin typeface="Source Sans Pro"/>
                <a:ea typeface="Source Sans Pro"/>
              </a:rPr>
              <a:t>Predecir si un tumor es maligno o benigno.</a:t>
            </a:r>
            <a:endParaRPr b="0" lang="en-US" sz="1600" strike="noStrike" u="none">
              <a:solidFill>
                <a:srgbClr val="000000"/>
              </a:solidFill>
              <a:uFillTx/>
              <a:latin typeface="Arial"/>
            </a:endParaRPr>
          </a:p>
        </p:txBody>
      </p:sp>
      <p:sp>
        <p:nvSpPr>
          <p:cNvPr id="299" name="Text 3"/>
          <p:cNvSpPr/>
          <p:nvPr/>
        </p:nvSpPr>
        <p:spPr>
          <a:xfrm>
            <a:off x="521280" y="1730520"/>
            <a:ext cx="1861560" cy="232560"/>
          </a:xfrm>
          <a:prstGeom prst="rect">
            <a:avLst/>
          </a:prstGeom>
          <a:noFill/>
          <a:ln w="0">
            <a:noFill/>
          </a:ln>
        </p:spPr>
        <p:style>
          <a:lnRef idx="0"/>
          <a:fillRef idx="0"/>
          <a:effectRef idx="0"/>
          <a:fontRef idx="minor"/>
        </p:style>
        <p:txBody>
          <a:bodyPr wrap="none" lIns="0" rIns="0" tIns="0" bIns="0" anchor="t">
            <a:noAutofit/>
          </a:bodyPr>
          <a:p>
            <a:pPr defTabSz="914400">
              <a:lnSpc>
                <a:spcPts val="1800"/>
              </a:lnSpc>
              <a:tabLst>
                <a:tab algn="l" pos="0"/>
              </a:tabLst>
            </a:pPr>
            <a:r>
              <a:rPr b="1" lang="en-US" sz="2400" strike="noStrike" u="none">
                <a:solidFill>
                  <a:srgbClr val="19414b"/>
                </a:solidFill>
                <a:uFillTx/>
                <a:latin typeface="Source Sans Pro"/>
                <a:ea typeface="Source Sans Pro"/>
              </a:rPr>
              <a:t>Técnica usada:</a:t>
            </a:r>
            <a:endParaRPr b="0" lang="en-US" sz="2400" strike="noStrike" u="none">
              <a:solidFill>
                <a:srgbClr val="000000"/>
              </a:solidFill>
              <a:uFillTx/>
              <a:latin typeface="Arial"/>
            </a:endParaRPr>
          </a:p>
        </p:txBody>
      </p:sp>
      <p:sp>
        <p:nvSpPr>
          <p:cNvPr id="300" name="Text 4"/>
          <p:cNvSpPr/>
          <p:nvPr/>
        </p:nvSpPr>
        <p:spPr>
          <a:xfrm>
            <a:off x="2784960" y="1635840"/>
            <a:ext cx="10339560" cy="232560"/>
          </a:xfrm>
          <a:prstGeom prst="rect">
            <a:avLst/>
          </a:prstGeom>
          <a:noFill/>
          <a:ln w="0">
            <a:noFill/>
          </a:ln>
        </p:spPr>
        <p:style>
          <a:lnRef idx="0"/>
          <a:fillRef idx="0"/>
          <a:effectRef idx="0"/>
          <a:fontRef idx="minor"/>
        </p:style>
        <p:txBody>
          <a:bodyPr wrap="none" lIns="0" rIns="0" tIns="0" bIns="0" anchor="t">
            <a:noAutofit/>
          </a:bodyPr>
          <a:p>
            <a:pPr defTabSz="914400">
              <a:lnSpc>
                <a:spcPts val="1851"/>
              </a:lnSpc>
              <a:tabLst>
                <a:tab algn="l" pos="0"/>
              </a:tabLst>
            </a:pPr>
            <a:r>
              <a:rPr b="0" lang="en-US" sz="1600" strike="noStrike" u="none">
                <a:solidFill>
                  <a:srgbClr val="1c1d22"/>
                </a:solidFill>
                <a:uFillTx/>
                <a:latin typeface="Source Sans Pro"/>
                <a:ea typeface="Source Sans Pro"/>
              </a:rPr>
              <a:t>Random Search para evitar sobreajuste en un modelo GradientBoostingClassifier.</a:t>
            </a:r>
            <a:endParaRPr b="0" lang="en-US" sz="1600" strike="noStrike" u="none">
              <a:solidFill>
                <a:srgbClr val="000000"/>
              </a:solidFill>
              <a:uFillTx/>
              <a:latin typeface="Arial"/>
            </a:endParaRPr>
          </a:p>
        </p:txBody>
      </p:sp>
      <p:sp>
        <p:nvSpPr>
          <p:cNvPr id="301" name="Text 8"/>
          <p:cNvSpPr/>
          <p:nvPr/>
        </p:nvSpPr>
        <p:spPr>
          <a:xfrm>
            <a:off x="521280" y="6477840"/>
            <a:ext cx="1861560" cy="232560"/>
          </a:xfrm>
          <a:prstGeom prst="rect">
            <a:avLst/>
          </a:prstGeom>
          <a:noFill/>
          <a:ln w="0">
            <a:noFill/>
          </a:ln>
        </p:spPr>
        <p:style>
          <a:lnRef idx="0"/>
          <a:fillRef idx="0"/>
          <a:effectRef idx="0"/>
          <a:fontRef idx="minor"/>
        </p:style>
        <p:txBody>
          <a:bodyPr wrap="none" lIns="0" rIns="0" tIns="0" bIns="0" anchor="t">
            <a:noAutofit/>
          </a:bodyPr>
          <a:p>
            <a:pPr defTabSz="914400">
              <a:lnSpc>
                <a:spcPts val="1800"/>
              </a:lnSpc>
              <a:tabLst>
                <a:tab algn="l" pos="0"/>
              </a:tabLst>
            </a:pPr>
            <a:r>
              <a:rPr b="1" lang="en-US" sz="2400" strike="noStrike" u="none">
                <a:solidFill>
                  <a:srgbClr val="19414b"/>
                </a:solidFill>
                <a:uFillTx/>
                <a:latin typeface="Source Sans Pro"/>
                <a:ea typeface="Source Sans Pro"/>
              </a:rPr>
              <a:t>Resultado:</a:t>
            </a:r>
            <a:endParaRPr b="0" lang="en-US" sz="2400" strike="noStrike" u="none">
              <a:solidFill>
                <a:srgbClr val="000000"/>
              </a:solidFill>
              <a:uFillTx/>
              <a:latin typeface="Arial"/>
            </a:endParaRPr>
          </a:p>
        </p:txBody>
      </p:sp>
      <p:sp>
        <p:nvSpPr>
          <p:cNvPr id="302" name="Text 9"/>
          <p:cNvSpPr/>
          <p:nvPr/>
        </p:nvSpPr>
        <p:spPr>
          <a:xfrm>
            <a:off x="521280" y="6933240"/>
            <a:ext cx="12462840" cy="237960"/>
          </a:xfrm>
          <a:prstGeom prst="rect">
            <a:avLst/>
          </a:prstGeom>
          <a:noFill/>
          <a:ln w="0">
            <a:noFill/>
          </a:ln>
        </p:spPr>
        <p:style>
          <a:lnRef idx="0"/>
          <a:fillRef idx="0"/>
          <a:effectRef idx="0"/>
          <a:fontRef idx="minor"/>
        </p:style>
        <p:txBody>
          <a:bodyPr wrap="none" lIns="0" rIns="0" tIns="0" bIns="0" anchor="t">
            <a:noAutofit/>
          </a:bodyPr>
          <a:p>
            <a:pPr defTabSz="914400">
              <a:lnSpc>
                <a:spcPts val="1851"/>
              </a:lnSpc>
              <a:tabLst>
                <a:tab algn="l" pos="0"/>
              </a:tabLst>
            </a:pPr>
            <a:r>
              <a:rPr b="0" lang="en-US" sz="1600" strike="noStrike" u="none">
                <a:solidFill>
                  <a:srgbClr val="1c1d22"/>
                </a:solidFill>
                <a:uFillTx/>
                <a:latin typeface="Source Sans Pro"/>
                <a:ea typeface="Source Sans Pro"/>
              </a:rPr>
              <a:t>Reducción del overfitting y mejor balance entre entrenamiento y test.</a:t>
            </a:r>
            <a:endParaRPr b="0" lang="en-US" sz="1600" strike="noStrike" u="none">
              <a:solidFill>
                <a:srgbClr val="000000"/>
              </a:solidFill>
              <a:uFillTx/>
              <a:latin typeface="Arial"/>
            </a:endParaRPr>
          </a:p>
        </p:txBody>
      </p:sp>
      <p:pic>
        <p:nvPicPr>
          <p:cNvPr id="303" name="Image 0" descr="preencoded.png"/>
          <p:cNvPicPr/>
          <p:nvPr/>
        </p:nvPicPr>
        <p:blipFill>
          <a:blip r:embed="rId1"/>
          <a:stretch/>
        </p:blipFill>
        <p:spPr>
          <a:xfrm>
            <a:off x="13213080" y="228600"/>
            <a:ext cx="1188360" cy="387000"/>
          </a:xfrm>
          <a:prstGeom prst="rect">
            <a:avLst/>
          </a:prstGeom>
          <a:noFill/>
          <a:ln w="0">
            <a:noFill/>
          </a:ln>
        </p:spPr>
      </p:pic>
      <p:pic>
        <p:nvPicPr>
          <p:cNvPr id="304" name="Imagen 13" descr=""/>
          <p:cNvPicPr/>
          <p:nvPr/>
        </p:nvPicPr>
        <p:blipFill>
          <a:blip r:embed="rId2"/>
          <a:stretch/>
        </p:blipFill>
        <p:spPr>
          <a:xfrm>
            <a:off x="1547280" y="2191680"/>
            <a:ext cx="10924200" cy="3646800"/>
          </a:xfrm>
          <a:prstGeom prst="rect">
            <a:avLst/>
          </a:prstGeom>
          <a:noFill/>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5" name="Text 0"/>
          <p:cNvSpPr/>
          <p:nvPr/>
        </p:nvSpPr>
        <p:spPr>
          <a:xfrm>
            <a:off x="521280" y="409680"/>
            <a:ext cx="12462840" cy="930600"/>
          </a:xfrm>
          <a:prstGeom prst="rect">
            <a:avLst/>
          </a:prstGeom>
          <a:noFill/>
          <a:ln w="0">
            <a:noFill/>
          </a:ln>
        </p:spPr>
        <p:style>
          <a:lnRef idx="0"/>
          <a:fillRef idx="0"/>
          <a:effectRef idx="0"/>
          <a:fontRef idx="minor"/>
        </p:style>
        <p:txBody>
          <a:bodyPr lIns="0" rIns="0" tIns="0" bIns="0" anchor="t">
            <a:noAutofit/>
          </a:bodyPr>
          <a:p>
            <a:pPr defTabSz="914400">
              <a:lnSpc>
                <a:spcPts val="3651"/>
              </a:lnSpc>
              <a:tabLst>
                <a:tab algn="l" pos="0"/>
              </a:tabLst>
            </a:pPr>
            <a:r>
              <a:rPr b="1" lang="es-CL" sz="2800" strike="noStrike" u="none">
                <a:solidFill>
                  <a:srgbClr val="19414b"/>
                </a:solidFill>
                <a:uFillTx/>
                <a:latin typeface="Source Sans Pro"/>
                <a:ea typeface="Source Sans Pro"/>
              </a:rPr>
              <a:t>Caso práctico 3: Tunning en red neuronal con Keras Tuner</a:t>
            </a:r>
            <a:endParaRPr b="0" lang="en-US" sz="2800" strike="noStrike" u="none">
              <a:solidFill>
                <a:srgbClr val="000000"/>
              </a:solidFill>
              <a:uFillTx/>
              <a:latin typeface="Arial"/>
            </a:endParaRPr>
          </a:p>
        </p:txBody>
      </p:sp>
      <p:sp>
        <p:nvSpPr>
          <p:cNvPr id="306" name="Text 1"/>
          <p:cNvSpPr/>
          <p:nvPr/>
        </p:nvSpPr>
        <p:spPr>
          <a:xfrm>
            <a:off x="534240" y="1262880"/>
            <a:ext cx="1861560" cy="232560"/>
          </a:xfrm>
          <a:prstGeom prst="rect">
            <a:avLst/>
          </a:prstGeom>
          <a:noFill/>
          <a:ln w="0">
            <a:noFill/>
          </a:ln>
        </p:spPr>
        <p:style>
          <a:lnRef idx="0"/>
          <a:fillRef idx="0"/>
          <a:effectRef idx="0"/>
          <a:fontRef idx="minor"/>
        </p:style>
        <p:txBody>
          <a:bodyPr wrap="none" lIns="0" rIns="0" tIns="0" bIns="0" anchor="t">
            <a:noAutofit/>
          </a:bodyPr>
          <a:p>
            <a:pPr defTabSz="914400">
              <a:lnSpc>
                <a:spcPts val="1800"/>
              </a:lnSpc>
              <a:tabLst>
                <a:tab algn="l" pos="0"/>
              </a:tabLst>
            </a:pPr>
            <a:r>
              <a:rPr b="1" lang="en-US" sz="2400" strike="noStrike" u="none">
                <a:solidFill>
                  <a:srgbClr val="19414b"/>
                </a:solidFill>
                <a:uFillTx/>
                <a:latin typeface="Source Sans Pro"/>
                <a:ea typeface="Source Sans Pro"/>
              </a:rPr>
              <a:t>Objetivo:</a:t>
            </a:r>
            <a:endParaRPr b="0" lang="en-US" sz="2400" strike="noStrike" u="none">
              <a:solidFill>
                <a:srgbClr val="000000"/>
              </a:solidFill>
              <a:uFillTx/>
              <a:latin typeface="Arial"/>
            </a:endParaRPr>
          </a:p>
        </p:txBody>
      </p:sp>
      <p:sp>
        <p:nvSpPr>
          <p:cNvPr id="307" name="Text 8"/>
          <p:cNvSpPr/>
          <p:nvPr/>
        </p:nvSpPr>
        <p:spPr>
          <a:xfrm>
            <a:off x="521280" y="7009560"/>
            <a:ext cx="1861560" cy="232560"/>
          </a:xfrm>
          <a:prstGeom prst="rect">
            <a:avLst/>
          </a:prstGeom>
          <a:noFill/>
          <a:ln w="0">
            <a:noFill/>
          </a:ln>
        </p:spPr>
        <p:style>
          <a:lnRef idx="0"/>
          <a:fillRef idx="0"/>
          <a:effectRef idx="0"/>
          <a:fontRef idx="minor"/>
        </p:style>
        <p:txBody>
          <a:bodyPr wrap="none" lIns="0" rIns="0" tIns="0" bIns="0" anchor="t">
            <a:noAutofit/>
          </a:bodyPr>
          <a:p>
            <a:pPr defTabSz="914400">
              <a:lnSpc>
                <a:spcPts val="1800"/>
              </a:lnSpc>
              <a:tabLst>
                <a:tab algn="l" pos="0"/>
              </a:tabLst>
            </a:pPr>
            <a:r>
              <a:rPr b="1" lang="en-US" sz="2400" strike="noStrike" u="none">
                <a:solidFill>
                  <a:srgbClr val="19414b"/>
                </a:solidFill>
                <a:uFillTx/>
                <a:latin typeface="Source Sans Pro"/>
                <a:ea typeface="Source Sans Pro"/>
              </a:rPr>
              <a:t>Resultado:</a:t>
            </a:r>
            <a:endParaRPr b="0" lang="en-US" sz="2400" strike="noStrike" u="none">
              <a:solidFill>
                <a:srgbClr val="000000"/>
              </a:solidFill>
              <a:uFillTx/>
              <a:latin typeface="Arial"/>
            </a:endParaRPr>
          </a:p>
        </p:txBody>
      </p:sp>
      <p:pic>
        <p:nvPicPr>
          <p:cNvPr id="308" name="Image 0" descr="preencoded.png"/>
          <p:cNvPicPr/>
          <p:nvPr/>
        </p:nvPicPr>
        <p:blipFill>
          <a:blip r:embed="rId1"/>
          <a:stretch/>
        </p:blipFill>
        <p:spPr>
          <a:xfrm>
            <a:off x="13213080" y="228600"/>
            <a:ext cx="1188360" cy="387000"/>
          </a:xfrm>
          <a:prstGeom prst="rect">
            <a:avLst/>
          </a:prstGeom>
          <a:noFill/>
          <a:ln w="0">
            <a:noFill/>
          </a:ln>
        </p:spPr>
      </p:pic>
      <p:sp>
        <p:nvSpPr>
          <p:cNvPr id="309" name="CuadroTexto 7"/>
          <p:cNvSpPr/>
          <p:nvPr/>
        </p:nvSpPr>
        <p:spPr>
          <a:xfrm>
            <a:off x="1995480" y="1118520"/>
            <a:ext cx="1181160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s-CL" sz="1600" strike="noStrike" u="none">
                <a:solidFill>
                  <a:srgbClr val="000000"/>
                </a:solidFill>
                <a:uFillTx/>
                <a:latin typeface="Source Sans Pro"/>
                <a:ea typeface="Source Sans Pro"/>
              </a:rPr>
              <a:t>Ajustar el número de unidades ocultas y la tasa de aprendizaje para un clasificador binario simple. </a:t>
            </a:r>
            <a:endParaRPr b="0" lang="en-US" sz="1600" strike="noStrike" u="none">
              <a:solidFill>
                <a:srgbClr val="000000"/>
              </a:solidFill>
              <a:uFillTx/>
              <a:latin typeface="Arial"/>
            </a:endParaRPr>
          </a:p>
        </p:txBody>
      </p:sp>
      <p:sp>
        <p:nvSpPr>
          <p:cNvPr id="310" name="CuadroTexto 12"/>
          <p:cNvSpPr/>
          <p:nvPr/>
        </p:nvSpPr>
        <p:spPr>
          <a:xfrm>
            <a:off x="521280" y="1704240"/>
            <a:ext cx="7314840" cy="4554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s-CL" sz="2400" strike="noStrike" u="none">
                <a:solidFill>
                  <a:srgbClr val="000000"/>
                </a:solidFill>
                <a:uFillTx/>
                <a:latin typeface="Source Sans Pro"/>
                <a:ea typeface="Source Sans Pro"/>
              </a:rPr>
              <a:t>Fragmento clave del uso de Keras Tuner:</a:t>
            </a:r>
            <a:endParaRPr b="0" lang="en-US" sz="2400" strike="noStrike" u="none">
              <a:solidFill>
                <a:srgbClr val="000000"/>
              </a:solidFill>
              <a:uFillTx/>
              <a:latin typeface="Arial"/>
            </a:endParaRPr>
          </a:p>
        </p:txBody>
      </p:sp>
      <p:pic>
        <p:nvPicPr>
          <p:cNvPr id="311" name="Imagen 15" descr=""/>
          <p:cNvPicPr/>
          <p:nvPr/>
        </p:nvPicPr>
        <p:blipFill>
          <a:blip r:embed="rId2"/>
          <a:stretch/>
        </p:blipFill>
        <p:spPr>
          <a:xfrm>
            <a:off x="2383200" y="2258280"/>
            <a:ext cx="5689800" cy="4337640"/>
          </a:xfrm>
          <a:prstGeom prst="rect">
            <a:avLst/>
          </a:prstGeom>
          <a:noFill/>
          <a:ln w="0">
            <a:noFill/>
          </a:ln>
        </p:spPr>
      </p:pic>
      <p:sp>
        <p:nvSpPr>
          <p:cNvPr id="312" name="CuadroTexto 17"/>
          <p:cNvSpPr/>
          <p:nvPr/>
        </p:nvSpPr>
        <p:spPr>
          <a:xfrm>
            <a:off x="534240" y="7474680"/>
            <a:ext cx="11410200" cy="3333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s-CL" sz="1600" strike="noStrike" u="none">
                <a:solidFill>
                  <a:srgbClr val="000000"/>
                </a:solidFill>
                <a:uFillTx/>
                <a:latin typeface="Source Sans Pro"/>
                <a:ea typeface="Source Sans Pro"/>
              </a:rPr>
              <a:t>Se obtiene una arquitectura optimizada sin necesidad de definir manualmente cada combinación. </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3" name="Image 0" descr="preencoded.png"/>
          <p:cNvPicPr/>
          <p:nvPr/>
        </p:nvPicPr>
        <p:blipFill>
          <a:blip r:embed="rId1"/>
          <a:stretch/>
        </p:blipFill>
        <p:spPr>
          <a:xfrm>
            <a:off x="9144000" y="0"/>
            <a:ext cx="5486040" cy="8229240"/>
          </a:xfrm>
          <a:prstGeom prst="rect">
            <a:avLst/>
          </a:prstGeom>
          <a:noFill/>
          <a:ln w="0">
            <a:noFill/>
          </a:ln>
        </p:spPr>
      </p:pic>
      <p:sp>
        <p:nvSpPr>
          <p:cNvPr id="314" name="Text 0"/>
          <p:cNvSpPr/>
          <p:nvPr/>
        </p:nvSpPr>
        <p:spPr>
          <a:xfrm>
            <a:off x="793800" y="1102680"/>
            <a:ext cx="721620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s-CL" sz="4450" strike="noStrike" u="none">
                <a:solidFill>
                  <a:srgbClr val="19414b"/>
                </a:solidFill>
                <a:uFillTx/>
                <a:latin typeface="Source Sans Pro"/>
                <a:ea typeface="Source Sans Pro"/>
              </a:rPr>
              <a:t>Preguntas de Activación</a:t>
            </a:r>
            <a:endParaRPr b="0" lang="en-US" sz="4450" strike="noStrike" u="none">
              <a:solidFill>
                <a:srgbClr val="000000"/>
              </a:solidFill>
              <a:uFillTx/>
              <a:latin typeface="Arial"/>
            </a:endParaRPr>
          </a:p>
        </p:txBody>
      </p:sp>
      <p:sp>
        <p:nvSpPr>
          <p:cNvPr id="315" name="CuadroTexto 3"/>
          <p:cNvSpPr/>
          <p:nvPr/>
        </p:nvSpPr>
        <p:spPr>
          <a:xfrm>
            <a:off x="793800" y="2714040"/>
            <a:ext cx="731484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i="1" lang="es-CL" sz="1800" strike="noStrike" u="none">
                <a:solidFill>
                  <a:schemeClr val="dk1"/>
                </a:solidFill>
                <a:uFillTx/>
                <a:latin typeface="Source Sans Pro"/>
                <a:ea typeface="Source Sans Pro"/>
              </a:rPr>
              <a:t>1. ¿Cuál fue tu mayor hallazgo al comparar Grid Search y Random Search en tu proyecto? </a:t>
            </a:r>
            <a:endParaRPr b="0" lang="en-US" sz="1800" strike="noStrike" u="none">
              <a:solidFill>
                <a:srgbClr val="000000"/>
              </a:solidFill>
              <a:uFillTx/>
              <a:latin typeface="Arial"/>
            </a:endParaRPr>
          </a:p>
        </p:txBody>
      </p:sp>
      <p:sp>
        <p:nvSpPr>
          <p:cNvPr id="316" name="CuadroTexto 5"/>
          <p:cNvSpPr/>
          <p:nvPr/>
        </p:nvSpPr>
        <p:spPr>
          <a:xfrm>
            <a:off x="793800" y="4114800"/>
            <a:ext cx="731484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i="1" lang="es-CL" sz="1800" strike="noStrike" u="none">
                <a:solidFill>
                  <a:srgbClr val="000000"/>
                </a:solidFill>
                <a:uFillTx/>
                <a:latin typeface="Source Sans Pro"/>
                <a:ea typeface="Source Sans Pro"/>
              </a:rPr>
              <a:t>2. ¿Qué factores considerarías si tuvieras que aplicar estas técnicas en un modelo para producción real? </a:t>
            </a:r>
            <a:endParaRPr b="0" lang="en-US" sz="1800" strike="noStrike" u="none">
              <a:solidFill>
                <a:srgbClr val="000000"/>
              </a:solidFill>
              <a:uFillTx/>
              <a:latin typeface="Arial"/>
            </a:endParaRPr>
          </a:p>
        </p:txBody>
      </p:sp>
      <p:sp>
        <p:nvSpPr>
          <p:cNvPr id="317" name="CuadroTexto 7"/>
          <p:cNvSpPr/>
          <p:nvPr/>
        </p:nvSpPr>
        <p:spPr>
          <a:xfrm>
            <a:off x="793800" y="5636160"/>
            <a:ext cx="731484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i="1" lang="es-CL" sz="1800" strike="noStrike" u="none">
                <a:solidFill>
                  <a:srgbClr val="000000"/>
                </a:solidFill>
                <a:uFillTx/>
                <a:latin typeface="Source Sans Pro"/>
                <a:ea typeface="Source Sans Pro"/>
              </a:rPr>
              <a:t>3. ¿Cómo definirías un “buen hiperparámetro” en términos prácticos?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 0"/>
          <p:cNvSpPr/>
          <p:nvPr/>
        </p:nvSpPr>
        <p:spPr>
          <a:xfrm>
            <a:off x="793800" y="1513800"/>
            <a:ext cx="1200600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¿Cómo identificar los hiperparámetros clave?</a:t>
            </a:r>
            <a:endParaRPr b="0" lang="en-US" sz="4450" strike="noStrike" u="none">
              <a:solidFill>
                <a:srgbClr val="000000"/>
              </a:solidFill>
              <a:uFillTx/>
              <a:latin typeface="Arial"/>
            </a:endParaRPr>
          </a:p>
        </p:txBody>
      </p:sp>
      <p:sp>
        <p:nvSpPr>
          <p:cNvPr id="99" name="Text 1"/>
          <p:cNvSpPr/>
          <p:nvPr/>
        </p:nvSpPr>
        <p:spPr>
          <a:xfrm>
            <a:off x="793800" y="2789640"/>
            <a:ext cx="305244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Source Sans Pro"/>
                <a:ea typeface="Source Sans Pro"/>
              </a:rPr>
              <a:t>1. Conocer el algoritmo</a:t>
            </a:r>
            <a:endParaRPr b="0" lang="en-US" sz="2200" strike="noStrike" u="none">
              <a:solidFill>
                <a:srgbClr val="000000"/>
              </a:solidFill>
              <a:uFillTx/>
              <a:latin typeface="Arial"/>
            </a:endParaRPr>
          </a:p>
        </p:txBody>
      </p:sp>
      <p:sp>
        <p:nvSpPr>
          <p:cNvPr id="100" name="Text 2"/>
          <p:cNvSpPr/>
          <p:nvPr/>
        </p:nvSpPr>
        <p:spPr>
          <a:xfrm>
            <a:off x="793800" y="3370680"/>
            <a:ext cx="369396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Cada modelo tiene hiperparámetros que afectan directamente su capacidad de aprender:</a:t>
            </a:r>
            <a:endParaRPr b="0" lang="en-US" sz="1750" strike="noStrike" u="none">
              <a:solidFill>
                <a:srgbClr val="000000"/>
              </a:solidFill>
              <a:uFillTx/>
              <a:latin typeface="Arial"/>
            </a:endParaRPr>
          </a:p>
        </p:txBody>
      </p:sp>
      <p:sp>
        <p:nvSpPr>
          <p:cNvPr id="101" name="Text 3"/>
          <p:cNvSpPr/>
          <p:nvPr/>
        </p:nvSpPr>
        <p:spPr>
          <a:xfrm>
            <a:off x="793800" y="4800600"/>
            <a:ext cx="3693960" cy="725400"/>
          </a:xfrm>
          <a:prstGeom prst="rect">
            <a:avLst/>
          </a:prstGeom>
          <a:noFill/>
          <a:ln w="0">
            <a:noFill/>
          </a:ln>
        </p:spPr>
        <p:style>
          <a:lnRef idx="0"/>
          <a:fillRef idx="0"/>
          <a:effectRef idx="0"/>
          <a:fontRef idx="minor"/>
        </p:style>
        <p:txBody>
          <a:bodyPr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En árboles de decisión: max_depth, min_samples_split</a:t>
            </a:r>
            <a:endParaRPr b="0" lang="en-US" sz="1750" strike="noStrike" u="none">
              <a:solidFill>
                <a:srgbClr val="000000"/>
              </a:solidFill>
              <a:uFillTx/>
              <a:latin typeface="Arial"/>
            </a:endParaRPr>
          </a:p>
        </p:txBody>
      </p:sp>
      <p:sp>
        <p:nvSpPr>
          <p:cNvPr id="102" name="Text 4"/>
          <p:cNvSpPr/>
          <p:nvPr/>
        </p:nvSpPr>
        <p:spPr>
          <a:xfrm>
            <a:off x="793800" y="5468400"/>
            <a:ext cx="3693960" cy="725400"/>
          </a:xfrm>
          <a:prstGeom prst="rect">
            <a:avLst/>
          </a:prstGeom>
          <a:noFill/>
          <a:ln w="0">
            <a:noFill/>
          </a:ln>
        </p:spPr>
        <p:style>
          <a:lnRef idx="0"/>
          <a:fillRef idx="0"/>
          <a:effectRef idx="0"/>
          <a:fontRef idx="minor"/>
        </p:style>
        <p:txBody>
          <a:bodyPr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En redes neuronales: learning_rate, batch_size, epochs</a:t>
            </a:r>
            <a:endParaRPr b="0" lang="en-US" sz="1750" strike="noStrike" u="none">
              <a:solidFill>
                <a:srgbClr val="000000"/>
              </a:solidFill>
              <a:uFillTx/>
              <a:latin typeface="Arial"/>
            </a:endParaRPr>
          </a:p>
        </p:txBody>
      </p:sp>
      <p:sp>
        <p:nvSpPr>
          <p:cNvPr id="103" name="Text 5"/>
          <p:cNvSpPr/>
          <p:nvPr/>
        </p:nvSpPr>
        <p:spPr>
          <a:xfrm>
            <a:off x="878040" y="6952680"/>
            <a:ext cx="369396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En SVM: C, gamma, kernel</a:t>
            </a:r>
            <a:endParaRPr b="0" lang="en-US" sz="1750" strike="noStrike" u="none">
              <a:solidFill>
                <a:srgbClr val="000000"/>
              </a:solidFill>
              <a:uFillTx/>
              <a:latin typeface="Arial"/>
            </a:endParaRPr>
          </a:p>
        </p:txBody>
      </p:sp>
      <p:sp>
        <p:nvSpPr>
          <p:cNvPr id="104" name="Text 6"/>
          <p:cNvSpPr/>
          <p:nvPr/>
        </p:nvSpPr>
        <p:spPr>
          <a:xfrm>
            <a:off x="5049000" y="2789640"/>
            <a:ext cx="3693960" cy="708480"/>
          </a:xfrm>
          <a:prstGeom prst="rect">
            <a:avLst/>
          </a:prstGeom>
          <a:noFill/>
          <a:ln w="0">
            <a:noFill/>
          </a:ln>
        </p:spPr>
        <p:style>
          <a:lnRef idx="0"/>
          <a:fillRef idx="0"/>
          <a:effectRef idx="0"/>
          <a:fontRef idx="minor"/>
        </p:style>
        <p:txBody>
          <a:bodyPr lIns="0" rIns="0" tIns="0" bIns="0" anchor="t">
            <a:noAutofit/>
          </a:bodyPr>
          <a:p>
            <a:pPr defTabSz="914400">
              <a:lnSpc>
                <a:spcPts val="2750"/>
              </a:lnSpc>
              <a:tabLst>
                <a:tab algn="l" pos="0"/>
              </a:tabLst>
            </a:pPr>
            <a:r>
              <a:rPr b="1" lang="en-US" sz="2200" strike="noStrike" u="none">
                <a:solidFill>
                  <a:srgbClr val="19414b"/>
                </a:solidFill>
                <a:uFillTx/>
                <a:latin typeface="Source Sans Pro"/>
                <a:ea typeface="Source Sans Pro"/>
              </a:rPr>
              <a:t>2. Evaluar sensibilidad al cambio</a:t>
            </a:r>
            <a:endParaRPr b="0" lang="en-US" sz="2200" strike="noStrike" u="none">
              <a:solidFill>
                <a:srgbClr val="000000"/>
              </a:solidFill>
              <a:uFillTx/>
              <a:latin typeface="Arial"/>
            </a:endParaRPr>
          </a:p>
        </p:txBody>
      </p:sp>
      <p:sp>
        <p:nvSpPr>
          <p:cNvPr id="105" name="Text 7"/>
          <p:cNvSpPr/>
          <p:nvPr/>
        </p:nvSpPr>
        <p:spPr>
          <a:xfrm>
            <a:off x="5049000" y="3724920"/>
            <a:ext cx="369396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Una técnica común es:</a:t>
            </a:r>
            <a:endParaRPr b="0" lang="en-US" sz="1750" strike="noStrike" u="none">
              <a:solidFill>
                <a:srgbClr val="000000"/>
              </a:solidFill>
              <a:uFillTx/>
              <a:latin typeface="Arial"/>
            </a:endParaRPr>
          </a:p>
        </p:txBody>
      </p:sp>
      <p:sp>
        <p:nvSpPr>
          <p:cNvPr id="106" name="Text 8"/>
          <p:cNvSpPr/>
          <p:nvPr/>
        </p:nvSpPr>
        <p:spPr>
          <a:xfrm>
            <a:off x="5049000" y="4291920"/>
            <a:ext cx="3693960" cy="725400"/>
          </a:xfrm>
          <a:prstGeom prst="rect">
            <a:avLst/>
          </a:prstGeom>
          <a:noFill/>
          <a:ln w="0">
            <a:noFill/>
          </a:ln>
        </p:spPr>
        <p:style>
          <a:lnRef idx="0"/>
          <a:fillRef idx="0"/>
          <a:effectRef idx="0"/>
          <a:fontRef idx="minor"/>
        </p:style>
        <p:txBody>
          <a:bodyPr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Fijar todos los hiperparámetros excepto uno.</a:t>
            </a:r>
            <a:endParaRPr b="0" lang="en-US" sz="1750" strike="noStrike" u="none">
              <a:solidFill>
                <a:srgbClr val="000000"/>
              </a:solidFill>
              <a:uFillTx/>
              <a:latin typeface="Arial"/>
            </a:endParaRPr>
          </a:p>
        </p:txBody>
      </p:sp>
      <p:sp>
        <p:nvSpPr>
          <p:cNvPr id="107" name="Text 9"/>
          <p:cNvSpPr/>
          <p:nvPr/>
        </p:nvSpPr>
        <p:spPr>
          <a:xfrm>
            <a:off x="5049000" y="5097240"/>
            <a:ext cx="3693960" cy="1088280"/>
          </a:xfrm>
          <a:prstGeom prst="rect">
            <a:avLst/>
          </a:prstGeom>
          <a:noFill/>
          <a:ln w="0">
            <a:noFill/>
          </a:ln>
        </p:spPr>
        <p:style>
          <a:lnRef idx="0"/>
          <a:fillRef idx="0"/>
          <a:effectRef idx="0"/>
          <a:fontRef idx="minor"/>
        </p:style>
        <p:txBody>
          <a:bodyPr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Variar ese único hiperparámetro y observar su efecto en la métrica de evaluación.</a:t>
            </a:r>
            <a:endParaRPr b="0" lang="en-US" sz="1750" strike="noStrike" u="none">
              <a:solidFill>
                <a:srgbClr val="000000"/>
              </a:solidFill>
              <a:uFillTx/>
              <a:latin typeface="Arial"/>
            </a:endParaRPr>
          </a:p>
        </p:txBody>
      </p:sp>
      <p:sp>
        <p:nvSpPr>
          <p:cNvPr id="108" name="Text 10"/>
          <p:cNvSpPr/>
          <p:nvPr/>
        </p:nvSpPr>
        <p:spPr>
          <a:xfrm>
            <a:off x="5049000" y="6265080"/>
            <a:ext cx="369396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Repetir con los demás.</a:t>
            </a:r>
            <a:endParaRPr b="0" lang="en-US" sz="1750" strike="noStrike" u="none">
              <a:solidFill>
                <a:srgbClr val="000000"/>
              </a:solidFill>
              <a:uFillTx/>
              <a:latin typeface="Arial"/>
            </a:endParaRPr>
          </a:p>
        </p:txBody>
      </p:sp>
      <p:sp>
        <p:nvSpPr>
          <p:cNvPr id="109" name="Text 11"/>
          <p:cNvSpPr/>
          <p:nvPr/>
        </p:nvSpPr>
        <p:spPr>
          <a:xfrm>
            <a:off x="9304200" y="2789640"/>
            <a:ext cx="3693960" cy="708480"/>
          </a:xfrm>
          <a:prstGeom prst="rect">
            <a:avLst/>
          </a:prstGeom>
          <a:noFill/>
          <a:ln w="0">
            <a:noFill/>
          </a:ln>
        </p:spPr>
        <p:style>
          <a:lnRef idx="0"/>
          <a:fillRef idx="0"/>
          <a:effectRef idx="0"/>
          <a:fontRef idx="minor"/>
        </p:style>
        <p:txBody>
          <a:bodyPr lIns="0" rIns="0" tIns="0" bIns="0" anchor="t">
            <a:noAutofit/>
          </a:bodyPr>
          <a:p>
            <a:pPr defTabSz="914400">
              <a:lnSpc>
                <a:spcPts val="2750"/>
              </a:lnSpc>
              <a:tabLst>
                <a:tab algn="l" pos="0"/>
              </a:tabLst>
            </a:pPr>
            <a:r>
              <a:rPr b="1" lang="en-US" sz="2200" strike="noStrike" u="none">
                <a:solidFill>
                  <a:srgbClr val="19414b"/>
                </a:solidFill>
                <a:uFillTx/>
                <a:latin typeface="Source Sans Pro"/>
                <a:ea typeface="Source Sans Pro"/>
              </a:rPr>
              <a:t>3. Revisar documentación y benchmarks</a:t>
            </a:r>
            <a:endParaRPr b="0" lang="en-US" sz="2200" strike="noStrike" u="none">
              <a:solidFill>
                <a:srgbClr val="000000"/>
              </a:solidFill>
              <a:uFillTx/>
              <a:latin typeface="Arial"/>
            </a:endParaRPr>
          </a:p>
        </p:txBody>
      </p:sp>
      <p:sp>
        <p:nvSpPr>
          <p:cNvPr id="110" name="Text 12"/>
          <p:cNvSpPr/>
          <p:nvPr/>
        </p:nvSpPr>
        <p:spPr>
          <a:xfrm>
            <a:off x="9304200" y="3724920"/>
            <a:ext cx="3693960" cy="181404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Las librerías como scikit-learn, LightGBM o XGBoost suelen indicar cuáles parámetros son más relevantes. También puedes revisar notebooks de Kaggle o papers.</a:t>
            </a:r>
            <a:endParaRPr b="0" lang="en-US" sz="1750" strike="noStrike" u="none">
              <a:solidFill>
                <a:srgbClr val="000000"/>
              </a:solidFill>
              <a:uFillTx/>
              <a:latin typeface="Arial"/>
            </a:endParaRPr>
          </a:p>
        </p:txBody>
      </p:sp>
      <p:pic>
        <p:nvPicPr>
          <p:cNvPr id="111" name="Image 0" descr="preencoded.png"/>
          <p:cNvPicPr/>
          <p:nvPr/>
        </p:nvPicPr>
        <p:blipFill>
          <a:blip r:embed="rId1"/>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2" name="Image 0" descr="preencoded.png"/>
          <p:cNvPicPr/>
          <p:nvPr/>
        </p:nvPicPr>
        <p:blipFill>
          <a:blip r:embed="rId1"/>
          <a:stretch/>
        </p:blipFill>
        <p:spPr>
          <a:xfrm>
            <a:off x="0" y="0"/>
            <a:ext cx="14630040" cy="2778480"/>
          </a:xfrm>
          <a:prstGeom prst="rect">
            <a:avLst/>
          </a:prstGeom>
          <a:noFill/>
          <a:ln w="0">
            <a:noFill/>
          </a:ln>
        </p:spPr>
      </p:pic>
      <p:sp>
        <p:nvSpPr>
          <p:cNvPr id="113" name="Text 0"/>
          <p:cNvSpPr/>
          <p:nvPr/>
        </p:nvSpPr>
        <p:spPr>
          <a:xfrm>
            <a:off x="777960" y="3390120"/>
            <a:ext cx="8645760" cy="694440"/>
          </a:xfrm>
          <a:prstGeom prst="rect">
            <a:avLst/>
          </a:prstGeom>
          <a:noFill/>
          <a:ln w="0">
            <a:noFill/>
          </a:ln>
        </p:spPr>
        <p:style>
          <a:lnRef idx="0"/>
          <a:fillRef idx="0"/>
          <a:effectRef idx="0"/>
          <a:fontRef idx="minor"/>
        </p:style>
        <p:txBody>
          <a:bodyPr wrap="none" lIns="0" rIns="0" tIns="0" bIns="0" anchor="t">
            <a:noAutofit/>
          </a:bodyPr>
          <a:p>
            <a:pPr defTabSz="914400">
              <a:lnSpc>
                <a:spcPts val="5451"/>
              </a:lnSpc>
              <a:tabLst>
                <a:tab algn="l" pos="0"/>
              </a:tabLst>
            </a:pPr>
            <a:r>
              <a:rPr b="1" lang="en-US" sz="4350" strike="noStrike" u="none">
                <a:solidFill>
                  <a:srgbClr val="19414b"/>
                </a:solidFill>
                <a:uFillTx/>
                <a:latin typeface="Source Sans Pro"/>
                <a:ea typeface="Source Sans Pro"/>
              </a:rPr>
              <a:t>Clasificación de hiperparámetros</a:t>
            </a:r>
            <a:endParaRPr b="0" lang="en-US" sz="4350" strike="noStrike" u="none">
              <a:solidFill>
                <a:srgbClr val="000000"/>
              </a:solidFill>
              <a:uFillTx/>
              <a:latin typeface="Arial"/>
            </a:endParaRPr>
          </a:p>
        </p:txBody>
      </p:sp>
      <p:sp>
        <p:nvSpPr>
          <p:cNvPr id="114" name="Shape 1"/>
          <p:cNvSpPr/>
          <p:nvPr/>
        </p:nvSpPr>
        <p:spPr>
          <a:xfrm>
            <a:off x="777960" y="4417920"/>
            <a:ext cx="13074120" cy="3202920"/>
          </a:xfrm>
          <a:prstGeom prst="roundRect">
            <a:avLst>
              <a:gd name="adj" fmla="val 2915"/>
            </a:avLst>
          </a:prstGeom>
          <a:noFill/>
          <a:ln w="7620">
            <a:solidFill>
              <a:srgbClr val="000000">
                <a:alpha val="8000"/>
              </a:srgbClr>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15" name="Shape 2"/>
          <p:cNvSpPr/>
          <p:nvPr/>
        </p:nvSpPr>
        <p:spPr>
          <a:xfrm>
            <a:off x="785520" y="4425840"/>
            <a:ext cx="13057560" cy="63720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16" name="Text 3"/>
          <p:cNvSpPr/>
          <p:nvPr/>
        </p:nvSpPr>
        <p:spPr>
          <a:xfrm>
            <a:off x="1009080" y="4566600"/>
            <a:ext cx="3903480" cy="35532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Tipo</a:t>
            </a:r>
            <a:endParaRPr b="0" lang="en-US" sz="1750" strike="noStrike" u="none">
              <a:solidFill>
                <a:srgbClr val="000000"/>
              </a:solidFill>
              <a:uFillTx/>
              <a:latin typeface="Arial"/>
            </a:endParaRPr>
          </a:p>
        </p:txBody>
      </p:sp>
      <p:sp>
        <p:nvSpPr>
          <p:cNvPr id="117" name="Text 4"/>
          <p:cNvSpPr/>
          <p:nvPr/>
        </p:nvSpPr>
        <p:spPr>
          <a:xfrm>
            <a:off x="5365080" y="4566600"/>
            <a:ext cx="3899520" cy="35532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Ejemplos</a:t>
            </a:r>
            <a:endParaRPr b="0" lang="en-US" sz="1750" strike="noStrike" u="none">
              <a:solidFill>
                <a:srgbClr val="000000"/>
              </a:solidFill>
              <a:uFillTx/>
              <a:latin typeface="Arial"/>
            </a:endParaRPr>
          </a:p>
        </p:txBody>
      </p:sp>
      <p:sp>
        <p:nvSpPr>
          <p:cNvPr id="118" name="Text 5"/>
          <p:cNvSpPr/>
          <p:nvPr/>
        </p:nvSpPr>
        <p:spPr>
          <a:xfrm>
            <a:off x="9717480" y="4566600"/>
            <a:ext cx="3903480" cy="35532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Función principal</a:t>
            </a:r>
            <a:endParaRPr b="0" lang="en-US" sz="1750" strike="noStrike" u="none">
              <a:solidFill>
                <a:srgbClr val="000000"/>
              </a:solidFill>
              <a:uFillTx/>
              <a:latin typeface="Arial"/>
            </a:endParaRPr>
          </a:p>
        </p:txBody>
      </p:sp>
      <p:sp>
        <p:nvSpPr>
          <p:cNvPr id="119" name="Shape 6"/>
          <p:cNvSpPr/>
          <p:nvPr/>
        </p:nvSpPr>
        <p:spPr>
          <a:xfrm>
            <a:off x="785520" y="5063400"/>
            <a:ext cx="13057560" cy="63720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20" name="Text 7"/>
          <p:cNvSpPr/>
          <p:nvPr/>
        </p:nvSpPr>
        <p:spPr>
          <a:xfrm>
            <a:off x="1009080" y="5204160"/>
            <a:ext cx="3903480" cy="35532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De capacidad</a:t>
            </a:r>
            <a:endParaRPr b="0" lang="en-US" sz="1750" strike="noStrike" u="none">
              <a:solidFill>
                <a:srgbClr val="000000"/>
              </a:solidFill>
              <a:uFillTx/>
              <a:latin typeface="Arial"/>
            </a:endParaRPr>
          </a:p>
        </p:txBody>
      </p:sp>
      <p:sp>
        <p:nvSpPr>
          <p:cNvPr id="121" name="Text 8"/>
          <p:cNvSpPr/>
          <p:nvPr/>
        </p:nvSpPr>
        <p:spPr>
          <a:xfrm>
            <a:off x="5365080" y="5204160"/>
            <a:ext cx="3899520" cy="35532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max_depth, n_estimators</a:t>
            </a:r>
            <a:endParaRPr b="0" lang="en-US" sz="1750" strike="noStrike" u="none">
              <a:solidFill>
                <a:srgbClr val="000000"/>
              </a:solidFill>
              <a:uFillTx/>
              <a:latin typeface="Arial"/>
            </a:endParaRPr>
          </a:p>
        </p:txBody>
      </p:sp>
      <p:sp>
        <p:nvSpPr>
          <p:cNvPr id="122" name="Text 9"/>
          <p:cNvSpPr/>
          <p:nvPr/>
        </p:nvSpPr>
        <p:spPr>
          <a:xfrm>
            <a:off x="9717480" y="5204160"/>
            <a:ext cx="3903480" cy="35532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Determinan la complejidad del modelo</a:t>
            </a:r>
            <a:endParaRPr b="0" lang="en-US" sz="1750" strike="noStrike" u="none">
              <a:solidFill>
                <a:srgbClr val="000000"/>
              </a:solidFill>
              <a:uFillTx/>
              <a:latin typeface="Arial"/>
            </a:endParaRPr>
          </a:p>
        </p:txBody>
      </p:sp>
      <p:sp>
        <p:nvSpPr>
          <p:cNvPr id="123" name="Shape 10"/>
          <p:cNvSpPr/>
          <p:nvPr/>
        </p:nvSpPr>
        <p:spPr>
          <a:xfrm>
            <a:off x="785520" y="5700960"/>
            <a:ext cx="13057560" cy="63720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24" name="Text 11"/>
          <p:cNvSpPr/>
          <p:nvPr/>
        </p:nvSpPr>
        <p:spPr>
          <a:xfrm>
            <a:off x="1009080" y="5841720"/>
            <a:ext cx="3903480" cy="35532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De optimización</a:t>
            </a:r>
            <a:endParaRPr b="0" lang="en-US" sz="1750" strike="noStrike" u="none">
              <a:solidFill>
                <a:srgbClr val="000000"/>
              </a:solidFill>
              <a:uFillTx/>
              <a:latin typeface="Arial"/>
            </a:endParaRPr>
          </a:p>
        </p:txBody>
      </p:sp>
      <p:sp>
        <p:nvSpPr>
          <p:cNvPr id="125" name="Text 12"/>
          <p:cNvSpPr/>
          <p:nvPr/>
        </p:nvSpPr>
        <p:spPr>
          <a:xfrm>
            <a:off x="5365080" y="5841720"/>
            <a:ext cx="3899520" cy="35532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learning_rate, momentum</a:t>
            </a:r>
            <a:endParaRPr b="0" lang="en-US" sz="1750" strike="noStrike" u="none">
              <a:solidFill>
                <a:srgbClr val="000000"/>
              </a:solidFill>
              <a:uFillTx/>
              <a:latin typeface="Arial"/>
            </a:endParaRPr>
          </a:p>
        </p:txBody>
      </p:sp>
      <p:sp>
        <p:nvSpPr>
          <p:cNvPr id="126" name="Text 13"/>
          <p:cNvSpPr/>
          <p:nvPr/>
        </p:nvSpPr>
        <p:spPr>
          <a:xfrm>
            <a:off x="9717480" y="5841720"/>
            <a:ext cx="3903480" cy="35532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Afectan la velocidad de aprendizaje</a:t>
            </a:r>
            <a:endParaRPr b="0" lang="en-US" sz="1750" strike="noStrike" u="none">
              <a:solidFill>
                <a:srgbClr val="000000"/>
              </a:solidFill>
              <a:uFillTx/>
              <a:latin typeface="Arial"/>
            </a:endParaRPr>
          </a:p>
        </p:txBody>
      </p:sp>
      <p:sp>
        <p:nvSpPr>
          <p:cNvPr id="127" name="Shape 14"/>
          <p:cNvSpPr/>
          <p:nvPr/>
        </p:nvSpPr>
        <p:spPr>
          <a:xfrm>
            <a:off x="785520" y="6338520"/>
            <a:ext cx="13057560" cy="63720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28" name="Text 15"/>
          <p:cNvSpPr/>
          <p:nvPr/>
        </p:nvSpPr>
        <p:spPr>
          <a:xfrm>
            <a:off x="1009080" y="6479280"/>
            <a:ext cx="3903480" cy="35532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De regularización</a:t>
            </a:r>
            <a:endParaRPr b="0" lang="en-US" sz="1750" strike="noStrike" u="none">
              <a:solidFill>
                <a:srgbClr val="000000"/>
              </a:solidFill>
              <a:uFillTx/>
              <a:latin typeface="Arial"/>
            </a:endParaRPr>
          </a:p>
        </p:txBody>
      </p:sp>
      <p:sp>
        <p:nvSpPr>
          <p:cNvPr id="129" name="Text 16"/>
          <p:cNvSpPr/>
          <p:nvPr/>
        </p:nvSpPr>
        <p:spPr>
          <a:xfrm>
            <a:off x="5365080" y="6479280"/>
            <a:ext cx="3899520" cy="35532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alpha, lambda, dropout</a:t>
            </a:r>
            <a:endParaRPr b="0" lang="en-US" sz="1750" strike="noStrike" u="none">
              <a:solidFill>
                <a:srgbClr val="000000"/>
              </a:solidFill>
              <a:uFillTx/>
              <a:latin typeface="Arial"/>
            </a:endParaRPr>
          </a:p>
        </p:txBody>
      </p:sp>
      <p:sp>
        <p:nvSpPr>
          <p:cNvPr id="130" name="Text 17"/>
          <p:cNvSpPr/>
          <p:nvPr/>
        </p:nvSpPr>
        <p:spPr>
          <a:xfrm>
            <a:off x="9717480" y="6479280"/>
            <a:ext cx="3903480" cy="35532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Reducen el sobreajuste</a:t>
            </a:r>
            <a:endParaRPr b="0" lang="en-US" sz="1750" strike="noStrike" u="none">
              <a:solidFill>
                <a:srgbClr val="000000"/>
              </a:solidFill>
              <a:uFillTx/>
              <a:latin typeface="Arial"/>
            </a:endParaRPr>
          </a:p>
        </p:txBody>
      </p:sp>
      <p:sp>
        <p:nvSpPr>
          <p:cNvPr id="131" name="Shape 18"/>
          <p:cNvSpPr/>
          <p:nvPr/>
        </p:nvSpPr>
        <p:spPr>
          <a:xfrm>
            <a:off x="785520" y="6976080"/>
            <a:ext cx="13057560" cy="63720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32" name="Text 19"/>
          <p:cNvSpPr/>
          <p:nvPr/>
        </p:nvSpPr>
        <p:spPr>
          <a:xfrm>
            <a:off x="1009080" y="7116840"/>
            <a:ext cx="3903480" cy="35532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Estructurales</a:t>
            </a:r>
            <a:endParaRPr b="0" lang="en-US" sz="1750" strike="noStrike" u="none">
              <a:solidFill>
                <a:srgbClr val="000000"/>
              </a:solidFill>
              <a:uFillTx/>
              <a:latin typeface="Arial"/>
            </a:endParaRPr>
          </a:p>
        </p:txBody>
      </p:sp>
      <p:sp>
        <p:nvSpPr>
          <p:cNvPr id="133" name="Text 20"/>
          <p:cNvSpPr/>
          <p:nvPr/>
        </p:nvSpPr>
        <p:spPr>
          <a:xfrm>
            <a:off x="5365080" y="7116840"/>
            <a:ext cx="3899520" cy="35532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n_layers, activation</a:t>
            </a:r>
            <a:endParaRPr b="0" lang="en-US" sz="1750" strike="noStrike" u="none">
              <a:solidFill>
                <a:srgbClr val="000000"/>
              </a:solidFill>
              <a:uFillTx/>
              <a:latin typeface="Arial"/>
            </a:endParaRPr>
          </a:p>
        </p:txBody>
      </p:sp>
      <p:sp>
        <p:nvSpPr>
          <p:cNvPr id="134" name="Text 21"/>
          <p:cNvSpPr/>
          <p:nvPr/>
        </p:nvSpPr>
        <p:spPr>
          <a:xfrm>
            <a:off x="9717480" y="7116840"/>
            <a:ext cx="3903480" cy="35532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Definen la arquitectura del modelo</a:t>
            </a:r>
            <a:endParaRPr b="0" lang="en-U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5" name="Image 0" descr="preencoded.png"/>
          <p:cNvPicPr/>
          <p:nvPr/>
        </p:nvPicPr>
        <p:blipFill>
          <a:blip r:embed="rId1"/>
          <a:stretch/>
        </p:blipFill>
        <p:spPr>
          <a:xfrm>
            <a:off x="0" y="0"/>
            <a:ext cx="5486040" cy="8229240"/>
          </a:xfrm>
          <a:prstGeom prst="rect">
            <a:avLst/>
          </a:prstGeom>
          <a:noFill/>
          <a:ln w="0">
            <a:noFill/>
          </a:ln>
        </p:spPr>
      </p:pic>
      <p:sp>
        <p:nvSpPr>
          <p:cNvPr id="136" name="Text 0"/>
          <p:cNvSpPr/>
          <p:nvPr/>
        </p:nvSpPr>
        <p:spPr>
          <a:xfrm>
            <a:off x="6330960" y="875520"/>
            <a:ext cx="660276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Recomendación práctica</a:t>
            </a:r>
            <a:endParaRPr b="0" lang="en-US" sz="4450" strike="noStrike" u="none">
              <a:solidFill>
                <a:srgbClr val="000000"/>
              </a:solidFill>
              <a:uFillTx/>
              <a:latin typeface="Arial"/>
            </a:endParaRPr>
          </a:p>
        </p:txBody>
      </p:sp>
      <p:sp>
        <p:nvSpPr>
          <p:cNvPr id="137" name="Shape 1"/>
          <p:cNvSpPr/>
          <p:nvPr/>
        </p:nvSpPr>
        <p:spPr>
          <a:xfrm>
            <a:off x="6280200" y="3100680"/>
            <a:ext cx="510120" cy="510120"/>
          </a:xfrm>
          <a:prstGeom prst="roundRect">
            <a:avLst>
              <a:gd name="adj" fmla="val 18669"/>
            </a:avLst>
          </a:prstGeom>
          <a:solidFill>
            <a:srgbClr val="00424c"/>
          </a:solidFill>
          <a:ln w="22860">
            <a:solidFill>
              <a:srgbClr val="195b65"/>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pic>
        <p:nvPicPr>
          <p:cNvPr id="138" name="Image 1" descr="preencoded.png"/>
          <p:cNvPicPr/>
          <p:nvPr/>
        </p:nvPicPr>
        <p:blipFill>
          <a:blip r:embed="rId2"/>
          <a:stretch/>
        </p:blipFill>
        <p:spPr>
          <a:xfrm>
            <a:off x="6365160" y="3143160"/>
            <a:ext cx="339840" cy="424800"/>
          </a:xfrm>
          <a:prstGeom prst="rect">
            <a:avLst/>
          </a:prstGeom>
          <a:noFill/>
          <a:ln w="0">
            <a:noFill/>
          </a:ln>
        </p:spPr>
      </p:pic>
      <p:sp>
        <p:nvSpPr>
          <p:cNvPr id="139" name="Text 2"/>
          <p:cNvSpPr/>
          <p:nvPr/>
        </p:nvSpPr>
        <p:spPr>
          <a:xfrm>
            <a:off x="7017480" y="3178440"/>
            <a:ext cx="2473200" cy="708480"/>
          </a:xfrm>
          <a:prstGeom prst="rect">
            <a:avLst/>
          </a:prstGeom>
          <a:noFill/>
          <a:ln w="0">
            <a:noFill/>
          </a:ln>
        </p:spPr>
        <p:style>
          <a:lnRef idx="0"/>
          <a:fillRef idx="0"/>
          <a:effectRef idx="0"/>
          <a:fontRef idx="minor"/>
        </p:style>
        <p:txBody>
          <a:bodyPr lIns="0" rIns="0" tIns="0" bIns="0" anchor="t">
            <a:noAutofit/>
          </a:bodyPr>
          <a:p>
            <a:pPr defTabSz="914400">
              <a:lnSpc>
                <a:spcPts val="2750"/>
              </a:lnSpc>
              <a:tabLst>
                <a:tab algn="l" pos="0"/>
              </a:tabLst>
            </a:pPr>
            <a:r>
              <a:rPr b="1" lang="en-US" sz="2200" strike="noStrike" u="none">
                <a:solidFill>
                  <a:srgbClr val="1c1d22"/>
                </a:solidFill>
                <a:uFillTx/>
                <a:latin typeface="Source Sans Pro"/>
                <a:ea typeface="Source Sans Pro"/>
              </a:rPr>
              <a:t>Controlan la complejidad</a:t>
            </a:r>
            <a:endParaRPr b="0" lang="en-US" sz="2200" strike="noStrike" u="none">
              <a:solidFill>
                <a:srgbClr val="000000"/>
              </a:solidFill>
              <a:uFillTx/>
              <a:latin typeface="Arial"/>
            </a:endParaRPr>
          </a:p>
        </p:txBody>
      </p:sp>
      <p:sp>
        <p:nvSpPr>
          <p:cNvPr id="140" name="Shape 3"/>
          <p:cNvSpPr/>
          <p:nvPr/>
        </p:nvSpPr>
        <p:spPr>
          <a:xfrm>
            <a:off x="9774360" y="3100680"/>
            <a:ext cx="510120" cy="510120"/>
          </a:xfrm>
          <a:prstGeom prst="roundRect">
            <a:avLst>
              <a:gd name="adj" fmla="val 18669"/>
            </a:avLst>
          </a:prstGeom>
          <a:solidFill>
            <a:srgbClr val="cadcd8"/>
          </a:solidFill>
          <a:ln w="22860">
            <a:solidFill>
              <a:srgbClr val="b0c2be"/>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141" name="Image 2" descr="preencoded.png"/>
          <p:cNvPicPr/>
          <p:nvPr/>
        </p:nvPicPr>
        <p:blipFill>
          <a:blip r:embed="rId3"/>
          <a:stretch/>
        </p:blipFill>
        <p:spPr>
          <a:xfrm>
            <a:off x="9859320" y="3143160"/>
            <a:ext cx="339840" cy="424800"/>
          </a:xfrm>
          <a:prstGeom prst="rect">
            <a:avLst/>
          </a:prstGeom>
          <a:noFill/>
          <a:ln w="0">
            <a:noFill/>
          </a:ln>
        </p:spPr>
      </p:pic>
      <p:sp>
        <p:nvSpPr>
          <p:cNvPr id="142" name="Text 4"/>
          <p:cNvSpPr/>
          <p:nvPr/>
        </p:nvSpPr>
        <p:spPr>
          <a:xfrm>
            <a:off x="10511280" y="3178440"/>
            <a:ext cx="2473200" cy="1416960"/>
          </a:xfrm>
          <a:prstGeom prst="rect">
            <a:avLst/>
          </a:prstGeom>
          <a:noFill/>
          <a:ln w="0">
            <a:noFill/>
          </a:ln>
        </p:spPr>
        <p:style>
          <a:lnRef idx="0"/>
          <a:fillRef idx="0"/>
          <a:effectRef idx="0"/>
          <a:fontRef idx="minor"/>
        </p:style>
        <p:txBody>
          <a:bodyPr lIns="0" rIns="0" tIns="0" bIns="0" anchor="t">
            <a:noAutofit/>
          </a:bodyPr>
          <a:p>
            <a:pPr defTabSz="914400">
              <a:lnSpc>
                <a:spcPts val="2750"/>
              </a:lnSpc>
              <a:tabLst>
                <a:tab algn="l" pos="0"/>
              </a:tabLst>
            </a:pPr>
            <a:r>
              <a:rPr b="1" lang="en-US" sz="2200" strike="noStrike" u="none">
                <a:solidFill>
                  <a:srgbClr val="1c1d22"/>
                </a:solidFill>
                <a:uFillTx/>
                <a:latin typeface="Source Sans Pro"/>
                <a:ea typeface="Source Sans Pro"/>
              </a:rPr>
              <a:t>Tienen impacto directo en la función de pérdida</a:t>
            </a:r>
            <a:endParaRPr b="0" lang="en-US" sz="2200" strike="noStrike" u="none">
              <a:solidFill>
                <a:srgbClr val="000000"/>
              </a:solidFill>
              <a:uFillTx/>
              <a:latin typeface="Arial"/>
            </a:endParaRPr>
          </a:p>
        </p:txBody>
      </p:sp>
      <p:sp>
        <p:nvSpPr>
          <p:cNvPr id="143" name="Shape 5"/>
          <p:cNvSpPr/>
          <p:nvPr/>
        </p:nvSpPr>
        <p:spPr>
          <a:xfrm>
            <a:off x="6280200" y="5049360"/>
            <a:ext cx="510120" cy="510120"/>
          </a:xfrm>
          <a:prstGeom prst="roundRect">
            <a:avLst>
              <a:gd name="adj" fmla="val 18669"/>
            </a:avLst>
          </a:prstGeom>
          <a:solidFill>
            <a:srgbClr val="b9aad4"/>
          </a:solidFill>
          <a:ln w="22860">
            <a:solidFill>
              <a:srgbClr val="9f90ba"/>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144" name="Image 3" descr="preencoded.png"/>
          <p:cNvPicPr/>
          <p:nvPr/>
        </p:nvPicPr>
        <p:blipFill>
          <a:blip r:embed="rId4"/>
          <a:stretch/>
        </p:blipFill>
        <p:spPr>
          <a:xfrm>
            <a:off x="6365160" y="5091840"/>
            <a:ext cx="339840" cy="424800"/>
          </a:xfrm>
          <a:prstGeom prst="rect">
            <a:avLst/>
          </a:prstGeom>
          <a:noFill/>
          <a:ln w="0">
            <a:noFill/>
          </a:ln>
        </p:spPr>
      </p:pic>
      <p:sp>
        <p:nvSpPr>
          <p:cNvPr id="145" name="Text 6"/>
          <p:cNvSpPr/>
          <p:nvPr/>
        </p:nvSpPr>
        <p:spPr>
          <a:xfrm>
            <a:off x="7017480" y="5127480"/>
            <a:ext cx="55548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c1d22"/>
                </a:solidFill>
                <a:uFillTx/>
                <a:latin typeface="Source Sans Pro"/>
                <a:ea typeface="Source Sans Pro"/>
              </a:rPr>
              <a:t>Son conocidos por ser sensibles al cambio</a:t>
            </a:r>
            <a:endParaRPr b="0" lang="en-US" sz="2200" strike="noStrike" u="none">
              <a:solidFill>
                <a:srgbClr val="000000"/>
              </a:solidFill>
              <a:uFillTx/>
              <a:latin typeface="Arial"/>
            </a:endParaRPr>
          </a:p>
        </p:txBody>
      </p:sp>
      <p:sp>
        <p:nvSpPr>
          <p:cNvPr id="146" name="Text 7"/>
          <p:cNvSpPr/>
          <p:nvPr/>
        </p:nvSpPr>
        <p:spPr>
          <a:xfrm>
            <a:off x="6138360" y="2117520"/>
            <a:ext cx="67039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No ajustes todo al mismo tiempo. Comienza por los parámetros que:</a:t>
            </a:r>
            <a:endParaRPr b="0" lang="en-US" sz="1750" strike="noStrike" u="none">
              <a:solidFill>
                <a:srgbClr val="000000"/>
              </a:solidFill>
              <a:uFillTx/>
              <a:latin typeface="Arial"/>
            </a:endParaRPr>
          </a:p>
        </p:txBody>
      </p:sp>
      <p:pic>
        <p:nvPicPr>
          <p:cNvPr id="147" name="Image 4" descr="preencoded.png"/>
          <p:cNvPicPr/>
          <p:nvPr/>
        </p:nvPicPr>
        <p:blipFill>
          <a:blip r:embed="rId5"/>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8" name="Image 0" descr="preencoded.png"/>
          <p:cNvPicPr/>
          <p:nvPr/>
        </p:nvPicPr>
        <p:blipFill>
          <a:blip r:embed="rId1"/>
          <a:stretch/>
        </p:blipFill>
        <p:spPr>
          <a:xfrm>
            <a:off x="9144000" y="0"/>
            <a:ext cx="5486040" cy="8229240"/>
          </a:xfrm>
          <a:prstGeom prst="rect">
            <a:avLst/>
          </a:prstGeom>
          <a:noFill/>
          <a:ln w="0">
            <a:noFill/>
          </a:ln>
        </p:spPr>
      </p:pic>
      <p:sp>
        <p:nvSpPr>
          <p:cNvPr id="149" name="Text 0"/>
          <p:cNvSpPr/>
          <p:nvPr/>
        </p:nvSpPr>
        <p:spPr>
          <a:xfrm>
            <a:off x="752760" y="935280"/>
            <a:ext cx="7638120" cy="1343880"/>
          </a:xfrm>
          <a:prstGeom prst="rect">
            <a:avLst/>
          </a:prstGeom>
          <a:noFill/>
          <a:ln w="0">
            <a:noFill/>
          </a:ln>
        </p:spPr>
        <p:style>
          <a:lnRef idx="0"/>
          <a:fillRef idx="0"/>
          <a:effectRef idx="0"/>
          <a:fontRef idx="minor"/>
        </p:style>
        <p:txBody>
          <a:bodyPr lIns="0" rIns="0" tIns="0" bIns="0" anchor="t">
            <a:noAutofit/>
          </a:bodyPr>
          <a:p>
            <a:pPr defTabSz="914400">
              <a:lnSpc>
                <a:spcPts val="5250"/>
              </a:lnSpc>
              <a:tabLst>
                <a:tab algn="l" pos="0"/>
              </a:tabLst>
            </a:pPr>
            <a:r>
              <a:rPr b="1" lang="en-US" sz="4200" strike="noStrike" u="none">
                <a:solidFill>
                  <a:srgbClr val="19414b"/>
                </a:solidFill>
                <a:uFillTx/>
                <a:latin typeface="Source Sans Pro"/>
                <a:ea typeface="Source Sans Pro"/>
              </a:rPr>
              <a:t>Ejemplo práctico (Random Forest)</a:t>
            </a:r>
            <a:endParaRPr b="0" lang="en-US" sz="4200" strike="noStrike" u="none">
              <a:solidFill>
                <a:srgbClr val="000000"/>
              </a:solidFill>
              <a:uFillTx/>
              <a:latin typeface="Arial"/>
            </a:endParaRPr>
          </a:p>
        </p:txBody>
      </p:sp>
      <p:sp>
        <p:nvSpPr>
          <p:cNvPr id="150" name="Text 4"/>
          <p:cNvSpPr/>
          <p:nvPr/>
        </p:nvSpPr>
        <p:spPr>
          <a:xfrm>
            <a:off x="685800" y="5535720"/>
            <a:ext cx="7638120" cy="343440"/>
          </a:xfrm>
          <a:prstGeom prst="rect">
            <a:avLst/>
          </a:prstGeom>
          <a:noFill/>
          <a:ln w="0">
            <a:noFill/>
          </a:ln>
        </p:spPr>
        <p:style>
          <a:lnRef idx="0"/>
          <a:fillRef idx="0"/>
          <a:effectRef idx="0"/>
          <a:fontRef idx="minor"/>
        </p:style>
        <p:txBody>
          <a:bodyPr wrap="none" lIns="0" rIns="0" tIns="0" bIns="0" anchor="t">
            <a:noAutofit/>
          </a:bodyPr>
          <a:p>
            <a:pPr defTabSz="914400">
              <a:lnSpc>
                <a:spcPts val="2701"/>
              </a:lnSpc>
              <a:tabLst>
                <a:tab algn="l" pos="0"/>
              </a:tabLst>
            </a:pPr>
            <a:r>
              <a:rPr b="0" lang="en-US" sz="1650" strike="noStrike" u="none">
                <a:solidFill>
                  <a:srgbClr val="1c1d22"/>
                </a:solidFill>
                <a:uFillTx/>
                <a:latin typeface="Source Sans Pro"/>
                <a:ea typeface="Source Sans Pro"/>
              </a:rPr>
              <a:t>Entre ellos, n_estimators y max_depth son los hiperparámetros más determinantes.</a:t>
            </a:r>
            <a:endParaRPr b="0" lang="en-US" sz="1650" strike="noStrike" u="none">
              <a:solidFill>
                <a:srgbClr val="000000"/>
              </a:solidFill>
              <a:uFillTx/>
              <a:latin typeface="Arial"/>
            </a:endParaRPr>
          </a:p>
        </p:txBody>
      </p:sp>
      <p:pic>
        <p:nvPicPr>
          <p:cNvPr id="151" name="Imagen 8" descr=""/>
          <p:cNvPicPr/>
          <p:nvPr/>
        </p:nvPicPr>
        <p:blipFill>
          <a:blip r:embed="rId2"/>
          <a:stretch/>
        </p:blipFill>
        <p:spPr>
          <a:xfrm>
            <a:off x="537840" y="2795400"/>
            <a:ext cx="7933680" cy="2347920"/>
          </a:xfrm>
          <a:prstGeom prst="rect">
            <a:avLst/>
          </a:prstGeom>
          <a:noFill/>
          <a:ln w="0">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2" name="Image 0" descr="preencoded.png"/>
          <p:cNvPicPr/>
          <p:nvPr/>
        </p:nvPicPr>
        <p:blipFill>
          <a:blip r:embed="rId1"/>
          <a:stretch/>
        </p:blipFill>
        <p:spPr>
          <a:xfrm>
            <a:off x="0" y="0"/>
            <a:ext cx="5486040" cy="8229240"/>
          </a:xfrm>
          <a:prstGeom prst="rect">
            <a:avLst/>
          </a:prstGeom>
          <a:noFill/>
          <a:ln w="0">
            <a:noFill/>
          </a:ln>
        </p:spPr>
      </p:pic>
      <p:sp>
        <p:nvSpPr>
          <p:cNvPr id="153" name="Text 0"/>
          <p:cNvSpPr/>
          <p:nvPr/>
        </p:nvSpPr>
        <p:spPr>
          <a:xfrm>
            <a:off x="6280200" y="884160"/>
            <a:ext cx="580032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Preguntas embebidas</a:t>
            </a:r>
            <a:endParaRPr b="0" lang="en-US" sz="4450" strike="noStrike" u="none">
              <a:solidFill>
                <a:srgbClr val="000000"/>
              </a:solidFill>
              <a:uFillTx/>
              <a:latin typeface="Arial"/>
            </a:endParaRPr>
          </a:p>
        </p:txBody>
      </p:sp>
      <p:sp>
        <p:nvSpPr>
          <p:cNvPr id="154" name="Shape 1"/>
          <p:cNvSpPr/>
          <p:nvPr/>
        </p:nvSpPr>
        <p:spPr>
          <a:xfrm>
            <a:off x="6280200" y="1932840"/>
            <a:ext cx="3238560" cy="2270520"/>
          </a:xfrm>
          <a:prstGeom prst="roundRect">
            <a:avLst>
              <a:gd name="adj" fmla="val 4195"/>
            </a:avLst>
          </a:prstGeom>
          <a:solidFill>
            <a:srgbClr val="00424c"/>
          </a:solidFill>
          <a:ln w="22860">
            <a:solidFill>
              <a:srgbClr val="195b65"/>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55" name="Text 2"/>
          <p:cNvSpPr/>
          <p:nvPr/>
        </p:nvSpPr>
        <p:spPr>
          <a:xfrm>
            <a:off x="6530040" y="2182680"/>
            <a:ext cx="2739240" cy="1771200"/>
          </a:xfrm>
          <a:prstGeom prst="rect">
            <a:avLst/>
          </a:prstGeom>
          <a:noFill/>
          <a:ln w="0">
            <a:noFill/>
          </a:ln>
        </p:spPr>
        <p:style>
          <a:lnRef idx="0"/>
          <a:fillRef idx="0"/>
          <a:effectRef idx="0"/>
          <a:fontRef idx="minor"/>
        </p:style>
        <p:txBody>
          <a:bodyPr lIns="0" rIns="0" tIns="0" bIns="0" anchor="t">
            <a:noAutofit/>
          </a:bodyPr>
          <a:p>
            <a:pPr defTabSz="914400">
              <a:lnSpc>
                <a:spcPts val="2750"/>
              </a:lnSpc>
              <a:tabLst>
                <a:tab algn="l" pos="0"/>
              </a:tabLst>
            </a:pPr>
            <a:r>
              <a:rPr b="1" lang="en-US" sz="2200" strike="noStrike" u="none">
                <a:solidFill>
                  <a:srgbClr val="ffffff"/>
                </a:solidFill>
                <a:uFillTx/>
                <a:latin typeface="Source Sans Pro"/>
                <a:ea typeface="Source Sans Pro"/>
              </a:rPr>
              <a:t>¿Qué parámetro regulariza más un modelo de árbol: max_depth o n_estimators?</a:t>
            </a:r>
            <a:endParaRPr b="0" lang="en-US" sz="2200" strike="noStrike" u="none">
              <a:solidFill>
                <a:srgbClr val="000000"/>
              </a:solidFill>
              <a:uFillTx/>
              <a:latin typeface="Arial"/>
            </a:endParaRPr>
          </a:p>
        </p:txBody>
      </p:sp>
      <p:sp>
        <p:nvSpPr>
          <p:cNvPr id="156" name="Shape 3"/>
          <p:cNvSpPr/>
          <p:nvPr/>
        </p:nvSpPr>
        <p:spPr>
          <a:xfrm>
            <a:off x="9745920" y="1932840"/>
            <a:ext cx="3238560" cy="2270520"/>
          </a:xfrm>
          <a:prstGeom prst="roundRect">
            <a:avLst>
              <a:gd name="adj" fmla="val 4195"/>
            </a:avLst>
          </a:prstGeom>
          <a:solidFill>
            <a:srgbClr val="cadcd8"/>
          </a:solidFill>
          <a:ln w="22860">
            <a:solidFill>
              <a:srgbClr val="b0c2be"/>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57" name="Text 4"/>
          <p:cNvSpPr/>
          <p:nvPr/>
        </p:nvSpPr>
        <p:spPr>
          <a:xfrm>
            <a:off x="9995400" y="2182680"/>
            <a:ext cx="2739240" cy="1771200"/>
          </a:xfrm>
          <a:prstGeom prst="rect">
            <a:avLst/>
          </a:prstGeom>
          <a:noFill/>
          <a:ln w="0">
            <a:noFill/>
          </a:ln>
        </p:spPr>
        <p:style>
          <a:lnRef idx="0"/>
          <a:fillRef idx="0"/>
          <a:effectRef idx="0"/>
          <a:fontRef idx="minor"/>
        </p:style>
        <p:txBody>
          <a:bodyPr lIns="0" rIns="0" tIns="0" bIns="0" anchor="t">
            <a:noAutofit/>
          </a:bodyPr>
          <a:p>
            <a:pPr defTabSz="914400">
              <a:lnSpc>
                <a:spcPts val="2750"/>
              </a:lnSpc>
              <a:tabLst>
                <a:tab algn="l" pos="0"/>
              </a:tabLst>
            </a:pPr>
            <a:r>
              <a:rPr b="1" lang="en-US" sz="2200" strike="noStrike" u="none">
                <a:solidFill>
                  <a:srgbClr val="000000"/>
                </a:solidFill>
                <a:uFillTx/>
                <a:latin typeface="Source Sans Pro"/>
                <a:ea typeface="Source Sans Pro"/>
              </a:rPr>
              <a:t>¿Por qué no es buena idea ajustar todos los hiperparámetros a la vez?</a:t>
            </a:r>
            <a:endParaRPr b="0" lang="en-US" sz="2200" strike="noStrike" u="none">
              <a:solidFill>
                <a:srgbClr val="000000"/>
              </a:solidFill>
              <a:uFillTx/>
              <a:latin typeface="Arial"/>
            </a:endParaRPr>
          </a:p>
        </p:txBody>
      </p:sp>
      <p:sp>
        <p:nvSpPr>
          <p:cNvPr id="158" name="Shape 5"/>
          <p:cNvSpPr/>
          <p:nvPr/>
        </p:nvSpPr>
        <p:spPr>
          <a:xfrm>
            <a:off x="6280200" y="4430880"/>
            <a:ext cx="6703920" cy="1207800"/>
          </a:xfrm>
          <a:prstGeom prst="roundRect">
            <a:avLst>
              <a:gd name="adj" fmla="val 7886"/>
            </a:avLst>
          </a:prstGeom>
          <a:solidFill>
            <a:srgbClr val="b9aad4"/>
          </a:solidFill>
          <a:ln w="22860">
            <a:solidFill>
              <a:srgbClr val="9f90ba"/>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59" name="Text 6"/>
          <p:cNvSpPr/>
          <p:nvPr/>
        </p:nvSpPr>
        <p:spPr>
          <a:xfrm>
            <a:off x="6530040" y="4680360"/>
            <a:ext cx="6204600" cy="708480"/>
          </a:xfrm>
          <a:prstGeom prst="rect">
            <a:avLst/>
          </a:prstGeom>
          <a:noFill/>
          <a:ln w="0">
            <a:noFill/>
          </a:ln>
        </p:spPr>
        <p:style>
          <a:lnRef idx="0"/>
          <a:fillRef idx="0"/>
          <a:effectRef idx="0"/>
          <a:fontRef idx="minor"/>
        </p:style>
        <p:txBody>
          <a:bodyPr lIns="0" rIns="0" tIns="0" bIns="0" anchor="t">
            <a:noAutofit/>
          </a:bodyPr>
          <a:p>
            <a:pPr defTabSz="914400">
              <a:lnSpc>
                <a:spcPts val="2750"/>
              </a:lnSpc>
              <a:tabLst>
                <a:tab algn="l" pos="0"/>
              </a:tabLst>
            </a:pPr>
            <a:r>
              <a:rPr b="1" lang="en-US" sz="2200" strike="noStrike" u="none">
                <a:solidFill>
                  <a:srgbClr val="000000"/>
                </a:solidFill>
                <a:uFillTx/>
                <a:latin typeface="Source Sans Pro"/>
                <a:ea typeface="Source Sans Pro"/>
              </a:rPr>
              <a:t>¿Cómo podrías determinar si un parámetro tiene poco impacto?</a:t>
            </a:r>
            <a:endParaRPr b="0" lang="en-US" sz="2200" strike="noStrike" u="none">
              <a:solidFill>
                <a:srgbClr val="000000"/>
              </a:solidFill>
              <a:uFillTx/>
              <a:latin typeface="Arial"/>
            </a:endParaRPr>
          </a:p>
        </p:txBody>
      </p:sp>
      <p:pic>
        <p:nvPicPr>
          <p:cNvPr id="160" name="Image 1" descr="preencoded.png"/>
          <p:cNvPicPr/>
          <p:nvPr/>
        </p:nvPicPr>
        <p:blipFill>
          <a:blip r:embed="rId2"/>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1" name="Image 0" descr="preencoded.png"/>
          <p:cNvPicPr/>
          <p:nvPr/>
        </p:nvPicPr>
        <p:blipFill>
          <a:blip r:embed="rId1"/>
          <a:stretch/>
        </p:blipFill>
        <p:spPr>
          <a:xfrm>
            <a:off x="9144000" y="0"/>
            <a:ext cx="5486040" cy="8229240"/>
          </a:xfrm>
          <a:prstGeom prst="rect">
            <a:avLst/>
          </a:prstGeom>
          <a:noFill/>
          <a:ln w="0">
            <a:noFill/>
          </a:ln>
        </p:spPr>
      </p:pic>
      <p:sp>
        <p:nvSpPr>
          <p:cNvPr id="162" name="Text 0"/>
          <p:cNvSpPr/>
          <p:nvPr/>
        </p:nvSpPr>
        <p:spPr>
          <a:xfrm>
            <a:off x="793800" y="1363320"/>
            <a:ext cx="755604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Grid Search – Concepto y Aplicación</a:t>
            </a:r>
            <a:endParaRPr b="0" lang="en-US" sz="4450" strike="noStrike" u="none">
              <a:solidFill>
                <a:srgbClr val="000000"/>
              </a:solidFill>
              <a:uFillTx/>
              <a:latin typeface="Arial"/>
            </a:endParaRPr>
          </a:p>
        </p:txBody>
      </p:sp>
      <p:sp>
        <p:nvSpPr>
          <p:cNvPr id="163" name="Text 2"/>
          <p:cNvSpPr/>
          <p:nvPr/>
        </p:nvSpPr>
        <p:spPr>
          <a:xfrm>
            <a:off x="793800" y="3514680"/>
            <a:ext cx="755604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Grid Search es una técnica sistemática de búsqueda que prueba todas las combinaciones posibles de hiperparámetros dentro de un espacio definido manualmente por el usuario.</a:t>
            </a:r>
            <a:endParaRPr b="0" lang="en-US" sz="1750" strike="noStrike" u="none">
              <a:solidFill>
                <a:srgbClr val="000000"/>
              </a:solidFill>
              <a:uFillTx/>
              <a:latin typeface="Arial"/>
            </a:endParaRPr>
          </a:p>
        </p:txBody>
      </p:sp>
      <p:sp>
        <p:nvSpPr>
          <p:cNvPr id="164" name="Text 3"/>
          <p:cNvSpPr/>
          <p:nvPr/>
        </p:nvSpPr>
        <p:spPr>
          <a:xfrm>
            <a:off x="793800" y="4858200"/>
            <a:ext cx="755604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Es como una tabla donde cada fila representa una combinación única de hiperparámetros que será evaluada.</a:t>
            </a:r>
            <a:endParaRPr b="0" lang="en-US" sz="1750" strike="noStrike" u="none">
              <a:solidFill>
                <a:srgbClr val="000000"/>
              </a:solidFill>
              <a:uFillTx/>
              <a:latin typeface="Arial"/>
            </a:endParaRPr>
          </a:p>
        </p:txBody>
      </p:sp>
      <p:sp>
        <p:nvSpPr>
          <p:cNvPr id="165" name="Text 4"/>
          <p:cNvSpPr/>
          <p:nvPr/>
        </p:nvSpPr>
        <p:spPr>
          <a:xfrm>
            <a:off x="793800" y="5839200"/>
            <a:ext cx="755604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Ya vimos sus fundamentos teóricos en la sesión anterior. Ahora veremos cómo se aplica paso a paso, con código detallado y recomendaciones reales.</a:t>
            </a:r>
            <a:endParaRPr b="0" lang="en-U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6" name="Image 0" descr="preencoded.png"/>
          <p:cNvPicPr/>
          <p:nvPr/>
        </p:nvPicPr>
        <p:blipFill>
          <a:blip r:embed="rId1"/>
          <a:stretch/>
        </p:blipFill>
        <p:spPr>
          <a:xfrm>
            <a:off x="9144000" y="0"/>
            <a:ext cx="5486040" cy="8231760"/>
          </a:xfrm>
          <a:prstGeom prst="rect">
            <a:avLst/>
          </a:prstGeom>
          <a:noFill/>
          <a:ln w="0">
            <a:noFill/>
          </a:ln>
        </p:spPr>
      </p:pic>
      <p:sp>
        <p:nvSpPr>
          <p:cNvPr id="167" name="Text 0"/>
          <p:cNvSpPr/>
          <p:nvPr/>
        </p:nvSpPr>
        <p:spPr>
          <a:xfrm>
            <a:off x="507960" y="399240"/>
            <a:ext cx="8127720" cy="906840"/>
          </a:xfrm>
          <a:prstGeom prst="rect">
            <a:avLst/>
          </a:prstGeom>
          <a:noFill/>
          <a:ln w="0">
            <a:noFill/>
          </a:ln>
        </p:spPr>
        <p:style>
          <a:lnRef idx="0"/>
          <a:fillRef idx="0"/>
          <a:effectRef idx="0"/>
          <a:fontRef idx="minor"/>
        </p:style>
        <p:txBody>
          <a:bodyPr lIns="0" rIns="0" tIns="0" bIns="0" anchor="t">
            <a:noAutofit/>
          </a:bodyPr>
          <a:p>
            <a:pPr defTabSz="914400">
              <a:lnSpc>
                <a:spcPts val="3549"/>
              </a:lnSpc>
              <a:tabLst>
                <a:tab algn="l" pos="0"/>
              </a:tabLst>
            </a:pPr>
            <a:r>
              <a:rPr b="1" lang="en-US" sz="2850" strike="noStrike" u="none">
                <a:solidFill>
                  <a:srgbClr val="19414b"/>
                </a:solidFill>
                <a:uFillTx/>
                <a:latin typeface="Source Sans Pro"/>
                <a:ea typeface="Source Sans Pro"/>
              </a:rPr>
              <a:t>Aplicación paso a paso (Random Forest con scikit-learn)</a:t>
            </a:r>
            <a:endParaRPr b="0" lang="en-US" sz="2850" strike="noStrike" u="none">
              <a:solidFill>
                <a:srgbClr val="000000"/>
              </a:solidFill>
              <a:uFillTx/>
              <a:latin typeface="Arial"/>
            </a:endParaRPr>
          </a:p>
        </p:txBody>
      </p:sp>
      <p:pic>
        <p:nvPicPr>
          <p:cNvPr id="168" name="Image 1" descr="preencoded.png"/>
          <p:cNvPicPr/>
          <p:nvPr/>
        </p:nvPicPr>
        <p:blipFill>
          <a:blip r:embed="rId2"/>
          <a:stretch/>
        </p:blipFill>
        <p:spPr>
          <a:xfrm>
            <a:off x="507960" y="1523880"/>
            <a:ext cx="725400" cy="1594080"/>
          </a:xfrm>
          <a:prstGeom prst="rect">
            <a:avLst/>
          </a:prstGeom>
          <a:noFill/>
          <a:ln w="0">
            <a:noFill/>
          </a:ln>
        </p:spPr>
      </p:pic>
      <p:sp>
        <p:nvSpPr>
          <p:cNvPr id="169" name="Text 1"/>
          <p:cNvSpPr/>
          <p:nvPr/>
        </p:nvSpPr>
        <p:spPr>
          <a:xfrm>
            <a:off x="1451160" y="1668960"/>
            <a:ext cx="2601720" cy="226440"/>
          </a:xfrm>
          <a:prstGeom prst="rect">
            <a:avLst/>
          </a:prstGeom>
          <a:noFill/>
          <a:ln w="0">
            <a:noFill/>
          </a:ln>
        </p:spPr>
        <p:style>
          <a:lnRef idx="0"/>
          <a:fillRef idx="0"/>
          <a:effectRef idx="0"/>
          <a:fontRef idx="minor"/>
        </p:style>
        <p:txBody>
          <a:bodyPr wrap="none" lIns="0" rIns="0" tIns="0" bIns="0" anchor="t">
            <a:noAutofit/>
          </a:bodyPr>
          <a:p>
            <a:pPr defTabSz="914400">
              <a:lnSpc>
                <a:spcPts val="1749"/>
              </a:lnSpc>
              <a:tabLst>
                <a:tab algn="l" pos="0"/>
              </a:tabLst>
            </a:pPr>
            <a:r>
              <a:rPr b="1" lang="en-US" sz="1800" strike="noStrike" u="none">
                <a:solidFill>
                  <a:srgbClr val="1c1d22"/>
                </a:solidFill>
                <a:uFillTx/>
                <a:latin typeface="Source Sans Pro"/>
                <a:ea typeface="Source Sans Pro"/>
              </a:rPr>
              <a:t>1. Importar librerías necesarias</a:t>
            </a:r>
            <a:endParaRPr b="0" lang="en-US" sz="1800" strike="noStrike" u="none">
              <a:solidFill>
                <a:srgbClr val="000000"/>
              </a:solidFill>
              <a:uFillTx/>
              <a:latin typeface="Arial"/>
            </a:endParaRPr>
          </a:p>
        </p:txBody>
      </p:sp>
      <p:pic>
        <p:nvPicPr>
          <p:cNvPr id="170" name="Image 2" descr="preencoded.png"/>
          <p:cNvPicPr/>
          <p:nvPr/>
        </p:nvPicPr>
        <p:blipFill>
          <a:blip r:embed="rId3"/>
          <a:stretch/>
        </p:blipFill>
        <p:spPr>
          <a:xfrm>
            <a:off x="507960" y="3118320"/>
            <a:ext cx="725400" cy="1129680"/>
          </a:xfrm>
          <a:prstGeom prst="rect">
            <a:avLst/>
          </a:prstGeom>
          <a:noFill/>
          <a:ln w="0">
            <a:noFill/>
          </a:ln>
        </p:spPr>
      </p:pic>
      <p:sp>
        <p:nvSpPr>
          <p:cNvPr id="171" name="Text 5"/>
          <p:cNvSpPr/>
          <p:nvPr/>
        </p:nvSpPr>
        <p:spPr>
          <a:xfrm>
            <a:off x="1451160" y="3263760"/>
            <a:ext cx="2542320" cy="226440"/>
          </a:xfrm>
          <a:prstGeom prst="rect">
            <a:avLst/>
          </a:prstGeom>
          <a:noFill/>
          <a:ln w="0">
            <a:noFill/>
          </a:ln>
        </p:spPr>
        <p:style>
          <a:lnRef idx="0"/>
          <a:fillRef idx="0"/>
          <a:effectRef idx="0"/>
          <a:fontRef idx="minor"/>
        </p:style>
        <p:txBody>
          <a:bodyPr wrap="none" lIns="0" rIns="0" tIns="0" bIns="0" anchor="t">
            <a:noAutofit/>
          </a:bodyPr>
          <a:p>
            <a:pPr defTabSz="914400">
              <a:lnSpc>
                <a:spcPts val="1749"/>
              </a:lnSpc>
              <a:tabLst>
                <a:tab algn="l" pos="0"/>
              </a:tabLst>
            </a:pPr>
            <a:r>
              <a:rPr b="1" lang="en-US" sz="1800" strike="noStrike" u="none">
                <a:solidFill>
                  <a:srgbClr val="1c1d22"/>
                </a:solidFill>
                <a:uFillTx/>
                <a:latin typeface="Source Sans Pro"/>
                <a:ea typeface="Source Sans Pro"/>
              </a:rPr>
              <a:t>2. Cargar y preparar los datos</a:t>
            </a:r>
            <a:endParaRPr b="0" lang="en-US" sz="1800" strike="noStrike" u="none">
              <a:solidFill>
                <a:srgbClr val="000000"/>
              </a:solidFill>
              <a:uFillTx/>
              <a:latin typeface="Arial"/>
            </a:endParaRPr>
          </a:p>
        </p:txBody>
      </p:sp>
      <p:pic>
        <p:nvPicPr>
          <p:cNvPr id="172" name="Image 3" descr="preencoded.png"/>
          <p:cNvPicPr/>
          <p:nvPr/>
        </p:nvPicPr>
        <p:blipFill>
          <a:blip r:embed="rId4"/>
          <a:stretch/>
        </p:blipFill>
        <p:spPr>
          <a:xfrm>
            <a:off x="507960" y="4248720"/>
            <a:ext cx="725400" cy="1129680"/>
          </a:xfrm>
          <a:prstGeom prst="rect">
            <a:avLst/>
          </a:prstGeom>
          <a:noFill/>
          <a:ln w="0">
            <a:noFill/>
          </a:ln>
        </p:spPr>
      </p:pic>
      <p:sp>
        <p:nvSpPr>
          <p:cNvPr id="173" name="Text 9"/>
          <p:cNvSpPr/>
          <p:nvPr/>
        </p:nvSpPr>
        <p:spPr>
          <a:xfrm>
            <a:off x="1451160" y="4393800"/>
            <a:ext cx="2085480" cy="226440"/>
          </a:xfrm>
          <a:prstGeom prst="rect">
            <a:avLst/>
          </a:prstGeom>
          <a:noFill/>
          <a:ln w="0">
            <a:noFill/>
          </a:ln>
        </p:spPr>
        <p:style>
          <a:lnRef idx="0"/>
          <a:fillRef idx="0"/>
          <a:effectRef idx="0"/>
          <a:fontRef idx="minor"/>
        </p:style>
        <p:txBody>
          <a:bodyPr wrap="none" lIns="0" rIns="0" tIns="0" bIns="0" anchor="t">
            <a:noAutofit/>
          </a:bodyPr>
          <a:p>
            <a:pPr defTabSz="914400">
              <a:lnSpc>
                <a:spcPts val="1749"/>
              </a:lnSpc>
              <a:tabLst>
                <a:tab algn="l" pos="0"/>
              </a:tabLst>
            </a:pPr>
            <a:r>
              <a:rPr b="1" lang="en-US" sz="1800" strike="noStrike" u="none">
                <a:solidFill>
                  <a:srgbClr val="1c1d22"/>
                </a:solidFill>
                <a:uFillTx/>
                <a:latin typeface="Source Sans Pro"/>
                <a:ea typeface="Source Sans Pro"/>
              </a:rPr>
              <a:t>3. Definir el modelo base</a:t>
            </a:r>
            <a:endParaRPr b="0" lang="en-US" sz="1800" strike="noStrike" u="none">
              <a:solidFill>
                <a:srgbClr val="000000"/>
              </a:solidFill>
              <a:uFillTx/>
              <a:latin typeface="Arial"/>
            </a:endParaRPr>
          </a:p>
        </p:txBody>
      </p:sp>
      <p:pic>
        <p:nvPicPr>
          <p:cNvPr id="174" name="Image 4" descr="preencoded.png"/>
          <p:cNvPicPr/>
          <p:nvPr/>
        </p:nvPicPr>
        <p:blipFill>
          <a:blip r:embed="rId5"/>
          <a:stretch/>
        </p:blipFill>
        <p:spPr>
          <a:xfrm>
            <a:off x="507960" y="5378760"/>
            <a:ext cx="725400" cy="2453760"/>
          </a:xfrm>
          <a:prstGeom prst="rect">
            <a:avLst/>
          </a:prstGeom>
          <a:noFill/>
          <a:ln w="0">
            <a:noFill/>
          </a:ln>
        </p:spPr>
      </p:pic>
      <p:sp>
        <p:nvSpPr>
          <p:cNvPr id="175" name="Text 13"/>
          <p:cNvSpPr/>
          <p:nvPr/>
        </p:nvSpPr>
        <p:spPr>
          <a:xfrm>
            <a:off x="1451160" y="5523840"/>
            <a:ext cx="3428640" cy="226440"/>
          </a:xfrm>
          <a:prstGeom prst="rect">
            <a:avLst/>
          </a:prstGeom>
          <a:noFill/>
          <a:ln w="0">
            <a:noFill/>
          </a:ln>
        </p:spPr>
        <p:style>
          <a:lnRef idx="0"/>
          <a:fillRef idx="0"/>
          <a:effectRef idx="0"/>
          <a:fontRef idx="minor"/>
        </p:style>
        <p:txBody>
          <a:bodyPr wrap="none" lIns="0" rIns="0" tIns="0" bIns="0" anchor="t">
            <a:noAutofit/>
          </a:bodyPr>
          <a:p>
            <a:pPr defTabSz="914400">
              <a:lnSpc>
                <a:spcPts val="1749"/>
              </a:lnSpc>
              <a:tabLst>
                <a:tab algn="l" pos="0"/>
              </a:tabLst>
            </a:pPr>
            <a:r>
              <a:rPr b="1" lang="en-US" sz="1800" strike="noStrike" u="none">
                <a:solidFill>
                  <a:srgbClr val="1c1d22"/>
                </a:solidFill>
                <a:uFillTx/>
                <a:latin typeface="Source Sans Pro"/>
                <a:ea typeface="Source Sans Pro"/>
              </a:rPr>
              <a:t>4. Configurar el grid de hiperparámetros</a:t>
            </a:r>
            <a:endParaRPr b="0" lang="en-US" sz="1800" strike="noStrike" u="none">
              <a:solidFill>
                <a:srgbClr val="000000"/>
              </a:solidFill>
              <a:uFillTx/>
              <a:latin typeface="Arial"/>
            </a:endParaRPr>
          </a:p>
        </p:txBody>
      </p:sp>
      <p:sp>
        <p:nvSpPr>
          <p:cNvPr id="176" name="Text 17"/>
          <p:cNvSpPr/>
          <p:nvPr/>
        </p:nvSpPr>
        <p:spPr>
          <a:xfrm>
            <a:off x="1451160" y="7455600"/>
            <a:ext cx="7184520" cy="231840"/>
          </a:xfrm>
          <a:prstGeom prst="rect">
            <a:avLst/>
          </a:prstGeom>
          <a:noFill/>
          <a:ln w="0">
            <a:noFill/>
          </a:ln>
        </p:spPr>
        <p:style>
          <a:lnRef idx="0"/>
          <a:fillRef idx="0"/>
          <a:effectRef idx="0"/>
          <a:fontRef idx="minor"/>
        </p:style>
        <p:txBody>
          <a:bodyPr wrap="none" lIns="0" rIns="0" tIns="0" bIns="0" anchor="t">
            <a:noAutofit/>
          </a:bodyPr>
          <a:p>
            <a:pPr defTabSz="914400">
              <a:lnSpc>
                <a:spcPts val="1800"/>
              </a:lnSpc>
              <a:tabLst>
                <a:tab algn="l" pos="0"/>
              </a:tabLst>
            </a:pPr>
            <a:r>
              <a:rPr b="0" lang="en-US" sz="1600" strike="noStrike" u="none">
                <a:solidFill>
                  <a:srgbClr val="1c1d22"/>
                </a:solidFill>
                <a:uFillTx/>
                <a:latin typeface="Source Sans Pro"/>
                <a:ea typeface="Source Sans Pro"/>
              </a:rPr>
              <a:t>Esto generará 3 × 3 × 2 = 18 combinaciones diferentes.</a:t>
            </a:r>
            <a:endParaRPr b="0" lang="en-US" sz="1600" strike="noStrike" u="none">
              <a:solidFill>
                <a:srgbClr val="000000"/>
              </a:solidFill>
              <a:uFillTx/>
              <a:latin typeface="Arial"/>
            </a:endParaRPr>
          </a:p>
        </p:txBody>
      </p:sp>
      <p:pic>
        <p:nvPicPr>
          <p:cNvPr id="177" name="Imagen 25" descr=""/>
          <p:cNvPicPr/>
          <p:nvPr/>
        </p:nvPicPr>
        <p:blipFill>
          <a:blip r:embed="rId6"/>
          <a:stretch/>
        </p:blipFill>
        <p:spPr>
          <a:xfrm>
            <a:off x="1451160" y="1942200"/>
            <a:ext cx="4724640" cy="933120"/>
          </a:xfrm>
          <a:prstGeom prst="rect">
            <a:avLst/>
          </a:prstGeom>
          <a:noFill/>
          <a:ln w="0">
            <a:noFill/>
          </a:ln>
        </p:spPr>
      </p:pic>
      <p:pic>
        <p:nvPicPr>
          <p:cNvPr id="178" name="Imagen 27" descr=""/>
          <p:cNvPicPr/>
          <p:nvPr/>
        </p:nvPicPr>
        <p:blipFill>
          <a:blip r:embed="rId7"/>
          <a:stretch/>
        </p:blipFill>
        <p:spPr>
          <a:xfrm>
            <a:off x="1451160" y="3597840"/>
            <a:ext cx="2990880" cy="409320"/>
          </a:xfrm>
          <a:prstGeom prst="rect">
            <a:avLst/>
          </a:prstGeom>
          <a:noFill/>
          <a:ln w="0">
            <a:noFill/>
          </a:ln>
        </p:spPr>
      </p:pic>
      <p:pic>
        <p:nvPicPr>
          <p:cNvPr id="179" name="Imagen 29" descr=""/>
          <p:cNvPicPr/>
          <p:nvPr/>
        </p:nvPicPr>
        <p:blipFill>
          <a:blip r:embed="rId8"/>
          <a:stretch/>
        </p:blipFill>
        <p:spPr>
          <a:xfrm>
            <a:off x="1438560" y="4743720"/>
            <a:ext cx="4143600" cy="380520"/>
          </a:xfrm>
          <a:prstGeom prst="rect">
            <a:avLst/>
          </a:prstGeom>
          <a:noFill/>
          <a:ln w="0">
            <a:noFill/>
          </a:ln>
        </p:spPr>
      </p:pic>
      <p:pic>
        <p:nvPicPr>
          <p:cNvPr id="180" name="Imagen 31" descr=""/>
          <p:cNvPicPr/>
          <p:nvPr/>
        </p:nvPicPr>
        <p:blipFill>
          <a:blip r:embed="rId9"/>
          <a:stretch/>
        </p:blipFill>
        <p:spPr>
          <a:xfrm>
            <a:off x="1451160" y="5945040"/>
            <a:ext cx="3457800" cy="132372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141</TotalTime>
  <Application>LibreOffice/24.8.7.2$Linux_X86_64 LibreOffice_project/f4f281f562fb585d46b0af5755dfe1eb6adc047f</Application>
  <AppVersion>15.0000</AppVersion>
  <Words>1344</Words>
  <Paragraphs>160</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2025-05-28T14:37:56Z</dcterms:created>
  <dc:creator>PptxGenJS</dc:creator>
  <dc:description/>
  <dc:language>en-US</dc:language>
  <cp:lastModifiedBy/>
  <dcterms:modified xsi:type="dcterms:W3CDTF">2025-07-01T20:19:46Z</dcterms:modified>
  <cp:revision>5</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22</vt:i4>
  </property>
  <property fmtid="{D5CDD505-2E9C-101B-9397-08002B2CF9AE}" pid="3" name="PresentationFormat">
    <vt:lpwstr>Personalizado</vt:lpwstr>
  </property>
  <property fmtid="{D5CDD505-2E9C-101B-9397-08002B2CF9AE}" pid="4" name="Slides">
    <vt:i4>24</vt:i4>
  </property>
</Properties>
</file>